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71" r:id="rId2"/>
    <p:sldMasterId id="2147483683" r:id="rId3"/>
  </p:sldMasterIdLst>
  <p:notesMasterIdLst>
    <p:notesMasterId r:id="rId22"/>
  </p:notesMasterIdLst>
  <p:sldIdLst>
    <p:sldId id="256" r:id="rId4"/>
    <p:sldId id="259" r:id="rId5"/>
    <p:sldId id="262" r:id="rId6"/>
    <p:sldId id="270" r:id="rId7"/>
    <p:sldId id="271" r:id="rId8"/>
    <p:sldId id="284" r:id="rId9"/>
    <p:sldId id="283" r:id="rId10"/>
    <p:sldId id="273" r:id="rId11"/>
    <p:sldId id="272" r:id="rId12"/>
    <p:sldId id="278" r:id="rId13"/>
    <p:sldId id="269" r:id="rId14"/>
    <p:sldId id="279" r:id="rId15"/>
    <p:sldId id="282" r:id="rId16"/>
    <p:sldId id="281" r:id="rId17"/>
    <p:sldId id="285" r:id="rId18"/>
    <p:sldId id="286" r:id="rId19"/>
    <p:sldId id="260" r:id="rId20"/>
    <p:sldId id="25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napToObjects="1"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defRPr>
            </a:pPr>
            <a:r>
              <a:rPr lang="en-US" sz="1600" b="1" i="0" u="none" strike="noStrike" baseline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klorofill</a:t>
            </a:r>
            <a:r>
              <a:rPr lang="en-US" sz="1600" b="1" i="0" u="none" strike="noStrike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-a [mg/m</a:t>
            </a:r>
            <a:r>
              <a:rPr lang="en-US" sz="1600" b="1" i="0" u="none" strike="noStrike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3</a:t>
            </a:r>
            <a:r>
              <a:rPr lang="en-US" sz="1600" b="1" i="0" u="none" strike="noStrike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], </a:t>
            </a:r>
            <a:r>
              <a:rPr lang="en-US" sz="1600" b="1" i="0" u="none" strike="noStrike" baseline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éves</a:t>
            </a:r>
            <a:r>
              <a:rPr lang="en-US" sz="1600" b="1" i="0" u="none" strike="noStrike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1600" b="1" i="0" u="none" strike="noStrike" baseline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átlag</a:t>
            </a:r>
            <a:endParaRPr lang="en-US" sz="1600" b="1" i="0" u="none" strike="noStrike" baseline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2.9829545454545456E-2"/>
          <c:y val="4.398477858321842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1079545454545456E-2"/>
          <c:y val="0.13088545881631961"/>
          <c:w val="0.91145833333333337"/>
          <c:h val="0.7108430307633623"/>
        </c:manualLayout>
      </c:layout>
      <c:lineChart>
        <c:grouping val="standard"/>
        <c:varyColors val="0"/>
        <c:ser>
          <c:idx val="0"/>
          <c:order val="0"/>
          <c:tx>
            <c:strRef>
              <c:f>'klorofill evi atlag'!$B$1</c:f>
              <c:strCache>
                <c:ptCount val="1"/>
                <c:pt idx="0">
                  <c:v>Siófok</c:v>
                </c:pt>
              </c:strCache>
            </c:strRef>
          </c:tx>
          <c:spPr>
            <a:ln w="12700">
              <a:solidFill>
                <a:srgbClr val="00B0F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B0F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'klorofill evi atlag'!$A$2:$A$45</c:f>
              <c:numCache>
                <c:formatCode>General</c:formatCode>
                <c:ptCount val="44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</c:numCache>
            </c:numRef>
          </c:cat>
          <c:val>
            <c:numRef>
              <c:f>'klorofill evi atlag'!$B$2:$B$45</c:f>
              <c:numCache>
                <c:formatCode>General</c:formatCode>
                <c:ptCount val="44"/>
                <c:pt idx="0">
                  <c:v>1.3</c:v>
                </c:pt>
                <c:pt idx="1">
                  <c:v>1.5</c:v>
                </c:pt>
                <c:pt idx="2">
                  <c:v>3.6</c:v>
                </c:pt>
                <c:pt idx="3">
                  <c:v>5.8</c:v>
                </c:pt>
                <c:pt idx="4">
                  <c:v>2.8</c:v>
                </c:pt>
                <c:pt idx="5">
                  <c:v>3.8</c:v>
                </c:pt>
                <c:pt idx="6">
                  <c:v>2.6</c:v>
                </c:pt>
                <c:pt idx="7">
                  <c:v>2.8</c:v>
                </c:pt>
                <c:pt idx="8">
                  <c:v>4.5</c:v>
                </c:pt>
                <c:pt idx="9">
                  <c:v>4.4000000000000004</c:v>
                </c:pt>
                <c:pt idx="10">
                  <c:v>5.3</c:v>
                </c:pt>
                <c:pt idx="11">
                  <c:v>9</c:v>
                </c:pt>
                <c:pt idx="12">
                  <c:v>8</c:v>
                </c:pt>
                <c:pt idx="13">
                  <c:v>10.4</c:v>
                </c:pt>
                <c:pt idx="14">
                  <c:v>5.5</c:v>
                </c:pt>
                <c:pt idx="15">
                  <c:v>4.3</c:v>
                </c:pt>
                <c:pt idx="16">
                  <c:v>4.2</c:v>
                </c:pt>
                <c:pt idx="17">
                  <c:v>7</c:v>
                </c:pt>
                <c:pt idx="18">
                  <c:v>9.1</c:v>
                </c:pt>
                <c:pt idx="19">
                  <c:v>11.2</c:v>
                </c:pt>
                <c:pt idx="20">
                  <c:v>10.7</c:v>
                </c:pt>
                <c:pt idx="21">
                  <c:v>11.5</c:v>
                </c:pt>
                <c:pt idx="22">
                  <c:v>8.3000000000000007</c:v>
                </c:pt>
                <c:pt idx="23">
                  <c:v>10</c:v>
                </c:pt>
                <c:pt idx="24">
                  <c:v>10.5</c:v>
                </c:pt>
                <c:pt idx="25">
                  <c:v>20</c:v>
                </c:pt>
                <c:pt idx="26">
                  <c:v>4.9000000000000004</c:v>
                </c:pt>
                <c:pt idx="27">
                  <c:v>4.8</c:v>
                </c:pt>
                <c:pt idx="28">
                  <c:v>8.3000000000000007</c:v>
                </c:pt>
                <c:pt idx="29">
                  <c:v>7.6</c:v>
                </c:pt>
                <c:pt idx="30">
                  <c:v>4.5</c:v>
                </c:pt>
                <c:pt idx="31">
                  <c:v>4.2</c:v>
                </c:pt>
                <c:pt idx="32">
                  <c:v>8.1</c:v>
                </c:pt>
                <c:pt idx="33">
                  <c:v>9.1999999999999993</c:v>
                </c:pt>
                <c:pt idx="34">
                  <c:v>7.31</c:v>
                </c:pt>
                <c:pt idx="35">
                  <c:v>5.88</c:v>
                </c:pt>
                <c:pt idx="36">
                  <c:v>6.54</c:v>
                </c:pt>
                <c:pt idx="37">
                  <c:v>5.5</c:v>
                </c:pt>
                <c:pt idx="38">
                  <c:v>5.15</c:v>
                </c:pt>
                <c:pt idx="39">
                  <c:v>5.1059999999999999</c:v>
                </c:pt>
                <c:pt idx="40">
                  <c:v>8.3460000000000001</c:v>
                </c:pt>
                <c:pt idx="41">
                  <c:v>5.6589999999999998</c:v>
                </c:pt>
                <c:pt idx="42">
                  <c:v>5.7720000000000002</c:v>
                </c:pt>
                <c:pt idx="43">
                  <c:v>5.5030000000000001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'klorofill evi atlag'!$C$1</c:f>
              <c:strCache>
                <c:ptCount val="1"/>
                <c:pt idx="0">
                  <c:v>Szemes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numRef>
              <c:f>'klorofill evi atlag'!$A$2:$A$45</c:f>
              <c:numCache>
                <c:formatCode>General</c:formatCode>
                <c:ptCount val="44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</c:numCache>
            </c:numRef>
          </c:cat>
          <c:val>
            <c:numRef>
              <c:f>'klorofill evi atlag'!$C$2:$C$45</c:f>
              <c:numCache>
                <c:formatCode>General</c:formatCode>
                <c:ptCount val="44"/>
                <c:pt idx="5">
                  <c:v>6</c:v>
                </c:pt>
                <c:pt idx="6">
                  <c:v>6.2</c:v>
                </c:pt>
                <c:pt idx="7">
                  <c:v>4.9000000000000004</c:v>
                </c:pt>
                <c:pt idx="8">
                  <c:v>8.1</c:v>
                </c:pt>
                <c:pt idx="9">
                  <c:v>5.6</c:v>
                </c:pt>
                <c:pt idx="10">
                  <c:v>12.5</c:v>
                </c:pt>
                <c:pt idx="11">
                  <c:v>19.600000000000001</c:v>
                </c:pt>
                <c:pt idx="12">
                  <c:v>11.5</c:v>
                </c:pt>
                <c:pt idx="13">
                  <c:v>22.5</c:v>
                </c:pt>
                <c:pt idx="14">
                  <c:v>7.3</c:v>
                </c:pt>
                <c:pt idx="15">
                  <c:v>9.9</c:v>
                </c:pt>
                <c:pt idx="16">
                  <c:v>7.9</c:v>
                </c:pt>
                <c:pt idx="17">
                  <c:v>11.8</c:v>
                </c:pt>
                <c:pt idx="18">
                  <c:v>11.7</c:v>
                </c:pt>
                <c:pt idx="19">
                  <c:v>21.2</c:v>
                </c:pt>
                <c:pt idx="20">
                  <c:v>20.399999999999999</c:v>
                </c:pt>
                <c:pt idx="21">
                  <c:v>20.7</c:v>
                </c:pt>
                <c:pt idx="22">
                  <c:v>19</c:v>
                </c:pt>
                <c:pt idx="23">
                  <c:v>17.3</c:v>
                </c:pt>
                <c:pt idx="24">
                  <c:v>12.8</c:v>
                </c:pt>
                <c:pt idx="25">
                  <c:v>28.7</c:v>
                </c:pt>
                <c:pt idx="26">
                  <c:v>6.7</c:v>
                </c:pt>
                <c:pt idx="27">
                  <c:v>9.8000000000000007</c:v>
                </c:pt>
                <c:pt idx="28">
                  <c:v>10.6</c:v>
                </c:pt>
                <c:pt idx="29">
                  <c:v>8.1999999999999993</c:v>
                </c:pt>
                <c:pt idx="30">
                  <c:v>5.3</c:v>
                </c:pt>
                <c:pt idx="31">
                  <c:v>6.7</c:v>
                </c:pt>
                <c:pt idx="32">
                  <c:v>12.3</c:v>
                </c:pt>
                <c:pt idx="33">
                  <c:v>14.8</c:v>
                </c:pt>
                <c:pt idx="34">
                  <c:v>13.79</c:v>
                </c:pt>
                <c:pt idx="35" formatCode="0.00">
                  <c:v>8.252631578947371</c:v>
                </c:pt>
                <c:pt idx="36" formatCode="0.00">
                  <c:v>13.866666666666667</c:v>
                </c:pt>
                <c:pt idx="37">
                  <c:v>11.61</c:v>
                </c:pt>
                <c:pt idx="38">
                  <c:v>12.24</c:v>
                </c:pt>
                <c:pt idx="39">
                  <c:v>10.039999999999999</c:v>
                </c:pt>
                <c:pt idx="40">
                  <c:v>10.1</c:v>
                </c:pt>
                <c:pt idx="41">
                  <c:v>8.2420000000000009</c:v>
                </c:pt>
                <c:pt idx="42">
                  <c:v>13.167999999999999</c:v>
                </c:pt>
                <c:pt idx="43">
                  <c:v>7.2889999999999997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'klorofill evi atlag'!$D$1</c:f>
              <c:strCache>
                <c:ptCount val="1"/>
                <c:pt idx="0">
                  <c:v>Szigliget</c:v>
                </c:pt>
              </c:strCache>
            </c:strRef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numRef>
              <c:f>'klorofill evi atlag'!$A$2:$A$45</c:f>
              <c:numCache>
                <c:formatCode>General</c:formatCode>
                <c:ptCount val="44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</c:numCache>
            </c:numRef>
          </c:cat>
          <c:val>
            <c:numRef>
              <c:f>'klorofill evi atlag'!$D$2:$D$45</c:f>
              <c:numCache>
                <c:formatCode>General</c:formatCode>
                <c:ptCount val="44"/>
                <c:pt idx="12">
                  <c:v>26.1</c:v>
                </c:pt>
                <c:pt idx="13">
                  <c:v>33.9</c:v>
                </c:pt>
                <c:pt idx="14">
                  <c:v>16.600000000000001</c:v>
                </c:pt>
                <c:pt idx="15">
                  <c:v>26.4</c:v>
                </c:pt>
                <c:pt idx="16">
                  <c:v>19.5</c:v>
                </c:pt>
                <c:pt idx="17">
                  <c:v>30.7</c:v>
                </c:pt>
                <c:pt idx="18">
                  <c:v>26.3</c:v>
                </c:pt>
                <c:pt idx="19">
                  <c:v>35.1</c:v>
                </c:pt>
                <c:pt idx="20">
                  <c:v>30.8</c:v>
                </c:pt>
                <c:pt idx="21">
                  <c:v>34.200000000000003</c:v>
                </c:pt>
                <c:pt idx="22">
                  <c:v>23.1</c:v>
                </c:pt>
                <c:pt idx="23">
                  <c:v>27.7</c:v>
                </c:pt>
                <c:pt idx="24">
                  <c:v>19.5</c:v>
                </c:pt>
                <c:pt idx="25">
                  <c:v>37.1</c:v>
                </c:pt>
                <c:pt idx="26">
                  <c:v>9.8000000000000007</c:v>
                </c:pt>
                <c:pt idx="27">
                  <c:v>17.100000000000001</c:v>
                </c:pt>
                <c:pt idx="28">
                  <c:v>10.9</c:v>
                </c:pt>
                <c:pt idx="29">
                  <c:v>12.3</c:v>
                </c:pt>
                <c:pt idx="30">
                  <c:v>8.1999999999999993</c:v>
                </c:pt>
                <c:pt idx="31">
                  <c:v>14.2</c:v>
                </c:pt>
                <c:pt idx="32">
                  <c:v>16.3</c:v>
                </c:pt>
                <c:pt idx="33">
                  <c:v>19.100000000000001</c:v>
                </c:pt>
                <c:pt idx="34" formatCode="0.00">
                  <c:v>17.389473684210529</c:v>
                </c:pt>
                <c:pt idx="35" formatCode="0.00">
                  <c:v>12.963157894736842</c:v>
                </c:pt>
                <c:pt idx="36" formatCode="0.00">
                  <c:v>17.233333333333334</c:v>
                </c:pt>
                <c:pt idx="37" formatCode="0.00">
                  <c:v>19.98</c:v>
                </c:pt>
                <c:pt idx="38" formatCode="0.00">
                  <c:v>13.183</c:v>
                </c:pt>
                <c:pt idx="39" formatCode="0.00">
                  <c:v>13.13</c:v>
                </c:pt>
                <c:pt idx="40" formatCode="0.00">
                  <c:v>12.36</c:v>
                </c:pt>
                <c:pt idx="41">
                  <c:v>11.884</c:v>
                </c:pt>
                <c:pt idx="42">
                  <c:v>16.39</c:v>
                </c:pt>
                <c:pt idx="43" formatCode="0.00">
                  <c:v>13.276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'klorofill evi atlag'!$E$1</c:f>
              <c:strCache>
                <c:ptCount val="1"/>
                <c:pt idx="0">
                  <c:v>Keszthely</c:v>
                </c:pt>
              </c:strCache>
            </c:strRef>
          </c:tx>
          <c:spPr>
            <a:ln w="12700">
              <a:solidFill>
                <a:srgbClr val="008000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FFFF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cat>
            <c:numRef>
              <c:f>'klorofill evi atlag'!$A$2:$A$45</c:f>
              <c:numCache>
                <c:formatCode>General</c:formatCode>
                <c:ptCount val="44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</c:numCache>
            </c:numRef>
          </c:cat>
          <c:val>
            <c:numRef>
              <c:f>'klorofill evi atlag'!$E$2:$E$45</c:f>
              <c:numCache>
                <c:formatCode>General</c:formatCode>
                <c:ptCount val="44"/>
                <c:pt idx="0">
                  <c:v>4.8</c:v>
                </c:pt>
                <c:pt idx="1">
                  <c:v>3.7</c:v>
                </c:pt>
                <c:pt idx="2">
                  <c:v>5.5</c:v>
                </c:pt>
                <c:pt idx="4">
                  <c:v>12.8</c:v>
                </c:pt>
                <c:pt idx="5">
                  <c:v>14.8</c:v>
                </c:pt>
                <c:pt idx="6">
                  <c:v>23.7</c:v>
                </c:pt>
                <c:pt idx="7">
                  <c:v>18.600000000000001</c:v>
                </c:pt>
                <c:pt idx="8">
                  <c:v>33.200000000000003</c:v>
                </c:pt>
                <c:pt idx="9">
                  <c:v>25.3</c:v>
                </c:pt>
                <c:pt idx="10">
                  <c:v>37.5</c:v>
                </c:pt>
                <c:pt idx="11">
                  <c:v>46.1</c:v>
                </c:pt>
                <c:pt idx="12">
                  <c:v>53.5</c:v>
                </c:pt>
                <c:pt idx="13">
                  <c:v>59.1</c:v>
                </c:pt>
                <c:pt idx="14">
                  <c:v>27.9</c:v>
                </c:pt>
                <c:pt idx="15">
                  <c:v>46</c:v>
                </c:pt>
                <c:pt idx="16">
                  <c:v>32.1</c:v>
                </c:pt>
                <c:pt idx="17">
                  <c:v>48.3</c:v>
                </c:pt>
                <c:pt idx="18">
                  <c:v>45.8</c:v>
                </c:pt>
                <c:pt idx="19">
                  <c:v>46.1</c:v>
                </c:pt>
                <c:pt idx="20">
                  <c:v>43.1</c:v>
                </c:pt>
                <c:pt idx="21">
                  <c:v>46.9</c:v>
                </c:pt>
                <c:pt idx="22">
                  <c:v>30.2</c:v>
                </c:pt>
                <c:pt idx="23">
                  <c:v>40.299999999999997</c:v>
                </c:pt>
                <c:pt idx="24">
                  <c:v>22.9</c:v>
                </c:pt>
                <c:pt idx="25">
                  <c:v>35.700000000000003</c:v>
                </c:pt>
                <c:pt idx="26">
                  <c:v>12.4</c:v>
                </c:pt>
                <c:pt idx="27">
                  <c:v>20.5</c:v>
                </c:pt>
                <c:pt idx="28">
                  <c:v>10.9</c:v>
                </c:pt>
                <c:pt idx="29">
                  <c:v>14.1</c:v>
                </c:pt>
                <c:pt idx="30">
                  <c:v>7.6</c:v>
                </c:pt>
                <c:pt idx="31">
                  <c:v>15.3</c:v>
                </c:pt>
                <c:pt idx="32">
                  <c:v>17.2</c:v>
                </c:pt>
                <c:pt idx="33">
                  <c:v>18.600000000000001</c:v>
                </c:pt>
                <c:pt idx="34">
                  <c:v>18.399999999999999</c:v>
                </c:pt>
                <c:pt idx="35">
                  <c:v>13.55</c:v>
                </c:pt>
                <c:pt idx="36">
                  <c:v>17.510000000000002</c:v>
                </c:pt>
                <c:pt idx="37">
                  <c:v>16.82</c:v>
                </c:pt>
                <c:pt idx="38">
                  <c:v>19.713000000000001</c:v>
                </c:pt>
                <c:pt idx="39">
                  <c:v>16.096</c:v>
                </c:pt>
                <c:pt idx="40">
                  <c:v>12.545999999999999</c:v>
                </c:pt>
                <c:pt idx="41">
                  <c:v>13.106</c:v>
                </c:pt>
                <c:pt idx="42">
                  <c:v>15.5</c:v>
                </c:pt>
                <c:pt idx="43">
                  <c:v>11.474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704128"/>
        <c:axId val="88540864"/>
      </c:lineChart>
      <c:catAx>
        <c:axId val="86704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100" b="1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885408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854086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defRPr>
            </a:pPr>
            <a:endParaRPr lang="hu-HU"/>
          </a:p>
        </c:txPr>
        <c:crossAx val="86704128"/>
        <c:crosses val="autoZero"/>
        <c:crossBetween val="between"/>
      </c:valAx>
      <c:spPr>
        <a:noFill/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7945075757575757"/>
          <c:y val="0.16276630367707551"/>
          <c:w val="0.25094696969696972"/>
          <c:h val="0.2471905582238903"/>
        </c:manualLayout>
      </c:layout>
      <c:overlay val="0"/>
      <c:spPr>
        <a:noFill/>
        <a:ln w="3175">
          <a:noFill/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</a:defRPr>
          </a:pPr>
          <a:endParaRPr lang="hu-HU"/>
        </a:p>
      </c:tx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15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765957446808512E-2"/>
          <c:y val="0.22153209109730848"/>
          <c:w val="0.80452127659574468"/>
          <c:h val="0.4968944099378881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Kelet</c:v>
                </c:pt>
              </c:strCache>
            </c:strRef>
          </c:tx>
          <c:spPr>
            <a:solidFill>
              <a:schemeClr val="accent1"/>
            </a:solidFill>
            <a:ln w="4500">
              <a:solidFill>
                <a:schemeClr val="tx1"/>
              </a:solidFill>
              <a:prstDash val="solid"/>
            </a:ln>
          </c:spPr>
          <c:dPt>
            <c:idx val="0"/>
            <c:bubble3D val="0"/>
            <c:explosion val="11"/>
          </c:dPt>
          <c:dPt>
            <c:idx val="1"/>
            <c:bubble3D val="0"/>
            <c:spPr>
              <a:solidFill>
                <a:schemeClr val="accent2"/>
              </a:solidFill>
              <a:ln w="4500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9000">
                <a:noFill/>
              </a:ln>
            </c:spPr>
            <c:txPr>
              <a:bodyPr/>
              <a:lstStyle/>
              <a:p>
                <a:pPr>
                  <a:defRPr sz="1267" b="1" i="0" u="none" strike="noStrike" baseline="0">
                    <a:solidFill>
                      <a:schemeClr val="tx2"/>
                    </a:solidFill>
                    <a:latin typeface="Arial"/>
                    <a:ea typeface="Arial"/>
                    <a:cs typeface="Arial"/>
                  </a:defRPr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Sheet1!$B$1:$C$1</c:f>
              <c:strCache>
                <c:ptCount val="2"/>
                <c:pt idx="0">
                  <c:v>Events</c:v>
                </c:pt>
                <c:pt idx="1">
                  <c:v>Base flow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12</c:v>
                </c:pt>
                <c:pt idx="1">
                  <c:v>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90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3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689381933438987"/>
          <c:y val="0.37264150943396224"/>
          <c:w val="0.84310618066561016"/>
          <c:h val="0.4976415094339622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Kelet</c:v>
                </c:pt>
              </c:strCache>
            </c:strRef>
          </c:tx>
          <c:spPr>
            <a:solidFill>
              <a:schemeClr val="accent1"/>
            </a:solidFill>
            <a:ln w="4471">
              <a:solidFill>
                <a:schemeClr val="tx1"/>
              </a:solidFill>
              <a:prstDash val="solid"/>
            </a:ln>
          </c:spPr>
          <c:dPt>
            <c:idx val="0"/>
            <c:bubble3D val="0"/>
            <c:explosion val="11"/>
          </c:dPt>
          <c:dPt>
            <c:idx val="1"/>
            <c:bubble3D val="0"/>
            <c:explosion val="4"/>
            <c:spPr>
              <a:solidFill>
                <a:schemeClr val="accent2"/>
              </a:solidFill>
              <a:ln w="4471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8942">
                <a:noFill/>
              </a:ln>
            </c:spPr>
            <c:txPr>
              <a:bodyPr/>
              <a:lstStyle/>
              <a:p>
                <a:pPr>
                  <a:defRPr sz="1267" b="1" i="0" u="none" strike="noStrike" baseline="0">
                    <a:solidFill>
                      <a:schemeClr val="tx2"/>
                    </a:solidFill>
                    <a:latin typeface="Arial"/>
                    <a:ea typeface="Arial"/>
                    <a:cs typeface="Arial"/>
                  </a:defRPr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Sheet1!$B$1:$C$1</c:f>
              <c:strCache>
                <c:ptCount val="2"/>
                <c:pt idx="0">
                  <c:v>Events</c:v>
                </c:pt>
                <c:pt idx="1">
                  <c:v>Base flow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894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3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B1B72-8941-4DAB-96F4-B0D628E288B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8D43-B837-4083-A415-06D9B80C018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9761-6B05-40CD-8B20-5E00BFF9B7B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8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8D43-B837-4083-A415-06D9B80C018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9761-6B05-40CD-8B20-5E00BFF9B7B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32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8D43-B837-4083-A415-06D9B80C018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9761-6B05-40CD-8B20-5E00BFF9B7B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69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8D43-B837-4083-A415-06D9B80C018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9761-6B05-40CD-8B20-5E00BFF9B7B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64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8D43-B837-4083-A415-06D9B80C018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9761-6B05-40CD-8B20-5E00BFF9B7B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73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8D43-B837-4083-A415-06D9B80C018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9761-6B05-40CD-8B20-5E00BFF9B7B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26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8D43-B837-4083-A415-06D9B80C018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9761-6B05-40CD-8B20-5E00BFF9B7B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65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8D43-B837-4083-A415-06D9B80C018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9761-6B05-40CD-8B20-5E00BFF9B7B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97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3" indent="0">
              <a:buNone/>
              <a:defRPr sz="2400"/>
            </a:lvl3pPr>
            <a:lvl4pPr marL="1371560" indent="0">
              <a:buNone/>
              <a:defRPr sz="2000"/>
            </a:lvl4pPr>
            <a:lvl5pPr marL="1828746" indent="0">
              <a:buNone/>
              <a:defRPr sz="2000"/>
            </a:lvl5pPr>
            <a:lvl6pPr marL="2285933" indent="0">
              <a:buNone/>
              <a:defRPr sz="2000"/>
            </a:lvl6pPr>
            <a:lvl7pPr marL="2743119" indent="0">
              <a:buNone/>
              <a:defRPr sz="2000"/>
            </a:lvl7pPr>
            <a:lvl8pPr marL="3200304" indent="0">
              <a:buNone/>
              <a:defRPr sz="2000"/>
            </a:lvl8pPr>
            <a:lvl9pPr marL="3657489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8D43-B837-4083-A415-06D9B80C018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9761-6B05-40CD-8B20-5E00BFF9B7B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9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8D43-B837-4083-A415-06D9B80C018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9761-6B05-40CD-8B20-5E00BFF9B7B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76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8D43-B837-4083-A415-06D9B80C018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9761-6B05-40CD-8B20-5E00BFF9B7B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63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7" indent="0" algn="ctr">
              <a:buNone/>
              <a:defRPr/>
            </a:lvl2pPr>
            <a:lvl3pPr marL="914373" indent="0" algn="ctr">
              <a:buNone/>
              <a:defRPr/>
            </a:lvl3pPr>
            <a:lvl4pPr marL="1371560" indent="0" algn="ctr">
              <a:buNone/>
              <a:defRPr/>
            </a:lvl4pPr>
            <a:lvl5pPr marL="1828746" indent="0" algn="ctr">
              <a:buNone/>
              <a:defRPr/>
            </a:lvl5pPr>
            <a:lvl6pPr marL="2285933" indent="0" algn="ctr">
              <a:buNone/>
              <a:defRPr/>
            </a:lvl6pPr>
            <a:lvl7pPr marL="2743119" indent="0" algn="ctr">
              <a:buNone/>
              <a:defRPr/>
            </a:lvl7pPr>
            <a:lvl8pPr marL="3200304" indent="0" algn="ctr">
              <a:buNone/>
              <a:defRPr/>
            </a:lvl8pPr>
            <a:lvl9pPr marL="3657489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93E91-E533-4C05-B095-AED39E7A2B3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86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C255C-6737-4F21-B549-B0CFDBDC4E9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71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7" indent="0">
              <a:buNone/>
              <a:defRPr sz="1800"/>
            </a:lvl2pPr>
            <a:lvl3pPr marL="914373" indent="0">
              <a:buNone/>
              <a:defRPr sz="1600"/>
            </a:lvl3pPr>
            <a:lvl4pPr marL="1371560" indent="0">
              <a:buNone/>
              <a:defRPr sz="1400"/>
            </a:lvl4pPr>
            <a:lvl5pPr marL="1828746" indent="0">
              <a:buNone/>
              <a:defRPr sz="1400"/>
            </a:lvl5pPr>
            <a:lvl6pPr marL="2285933" indent="0">
              <a:buNone/>
              <a:defRPr sz="1400"/>
            </a:lvl6pPr>
            <a:lvl7pPr marL="2743119" indent="0">
              <a:buNone/>
              <a:defRPr sz="1400"/>
            </a:lvl7pPr>
            <a:lvl8pPr marL="3200304" indent="0">
              <a:buNone/>
              <a:defRPr sz="1400"/>
            </a:lvl8pPr>
            <a:lvl9pPr marL="3657489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6CFE9-56C1-4B4A-82D1-E0D63A78FE2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63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7E6FE-FDB4-460F-8FF4-5B0254F7442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40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32354-FC61-40D3-A4BA-CD46FFA5EB7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94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8630B-0401-4B82-85F2-DA6B5B4476D9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78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B1B72-8941-4DAB-96F4-B0D628E288B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12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D5B01-9AB8-4DBD-B136-A6DD512AF7E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68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3" indent="0">
              <a:buNone/>
              <a:defRPr sz="2400"/>
            </a:lvl3pPr>
            <a:lvl4pPr marL="1371560" indent="0">
              <a:buNone/>
              <a:defRPr sz="2000"/>
            </a:lvl4pPr>
            <a:lvl5pPr marL="1828746" indent="0">
              <a:buNone/>
              <a:defRPr sz="2000"/>
            </a:lvl5pPr>
            <a:lvl6pPr marL="2285933" indent="0">
              <a:buNone/>
              <a:defRPr sz="2000"/>
            </a:lvl6pPr>
            <a:lvl7pPr marL="2743119" indent="0">
              <a:buNone/>
              <a:defRPr sz="2000"/>
            </a:lvl7pPr>
            <a:lvl8pPr marL="3200304" indent="0">
              <a:buNone/>
              <a:defRPr sz="2000"/>
            </a:lvl8pPr>
            <a:lvl9pPr marL="3657489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01287-85FA-4866-95D4-B103CA26D1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63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4FD4A-CA38-420A-A451-849C80DB80D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15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7515C-89EA-46C2-8067-AB86990E67F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0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  <p:sldLayoutId id="2147483695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7" tIns="45717" rIns="91437" bIns="45717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7" tIns="45717" rIns="91437" bIns="45717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7" tIns="45717" rIns="91437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3"/>
            <a:fld id="{BC128D43-B837-4083-A415-06D9B80C018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914373"/>
              <a:t>2015.08.30.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3" y="6356352"/>
            <a:ext cx="2895600" cy="365125"/>
          </a:xfrm>
          <a:prstGeom prst="rect">
            <a:avLst/>
          </a:prstGeom>
        </p:spPr>
        <p:txBody>
          <a:bodyPr vert="horz" lIns="91437" tIns="45717" rIns="91437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3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7" tIns="45717" rIns="91437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3"/>
            <a:fld id="{62329761-6B05-40CD-8B20-5E00BFF9B7B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914373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8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37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9" indent="-342889" algn="l" defTabSz="91437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8" indent="-285741" algn="l" defTabSz="91437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6" indent="-228593" algn="l" defTabSz="91437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2" indent="-228593" algn="l" defTabSz="91437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39" indent="-228593" algn="l" defTabSz="91437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5" indent="-228593" algn="l" defTabSz="914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1" indent="-228593" algn="l" defTabSz="914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97" indent="-228593" algn="l" defTabSz="914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3" indent="-228593" algn="l" defTabSz="914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6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9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4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9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1F325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7" rIns="91437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7" rIns="91437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624522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7" rIns="91437" bIns="45717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defTabSz="914373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3" y="624522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7" rIns="91437" bIns="45717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defTabSz="914373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7" rIns="91437" bIns="45717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defTabSz="914373" fontAlgn="base">
              <a:spcBef>
                <a:spcPct val="0"/>
              </a:spcBef>
              <a:spcAft>
                <a:spcPct val="0"/>
              </a:spcAft>
              <a:defRPr/>
            </a:pPr>
            <a:fld id="{D8368F52-B2E7-4BC2-B5DD-E2B3290EA469}" type="slidenum">
              <a:rPr lang="hu-HU">
                <a:solidFill>
                  <a:srgbClr val="000000"/>
                </a:solidFill>
              </a:rPr>
              <a:pPr defTabSz="9143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2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9" indent="-34288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8" indent="-28574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66" indent="-22859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52" indent="-22859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39" indent="-22859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25" indent="-2285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11" indent="-2285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97" indent="-2285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83" indent="-2285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6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9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4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9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kdtvizig.hu/hu/hirek-kdtvizig-1/0ede0d94-e4bd-441c-bafd-77426d51a87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zadat.hu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560840" cy="4680520"/>
          </a:xfrm>
        </p:spPr>
        <p:txBody>
          <a:bodyPr/>
          <a:lstStyle/>
          <a:p>
            <a:r>
              <a:rPr lang="hu-HU" sz="2800" dirty="0" smtClean="0"/>
              <a:t>A </a:t>
            </a:r>
            <a:r>
              <a:rPr lang="hu-HU" sz="2800" dirty="0"/>
              <a:t>BALATON RÉSZVÍZGYŰJTŐ - GAZDÁLKODÁSI TERV FELÜLVIZSGÁLATA </a:t>
            </a:r>
            <a:br>
              <a:rPr lang="hu-HU" sz="2800" dirty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000" i="1" dirty="0"/>
              <a:t>Az Országos Vízügyi </a:t>
            </a:r>
            <a:r>
              <a:rPr lang="hu-HU" sz="2000" i="1" dirty="0" smtClean="0"/>
              <a:t>Főigazgatóság </a:t>
            </a:r>
            <a:r>
              <a:rPr lang="hu-HU" sz="2000" i="1" dirty="0"/>
              <a:t>ÉS </a:t>
            </a:r>
            <a:r>
              <a:rPr lang="hu-HU" sz="2000" i="1" dirty="0" smtClean="0"/>
              <a:t>A közép </a:t>
            </a:r>
            <a:r>
              <a:rPr lang="hu-HU" sz="2000" i="1" dirty="0"/>
              <a:t>dunántúli</a:t>
            </a:r>
            <a:r>
              <a:rPr lang="hu-HU" sz="2000" i="1" dirty="0">
                <a:hlinkClick r:id="rId4" tooltip="A Közép-dunántúli Vízügyi Igazgatóság 2015. február 23-án reggel 8 órakor befejezte a Velencei-tó vízeresztését"/>
              </a:rPr>
              <a:t> </a:t>
            </a:r>
            <a:r>
              <a:rPr lang="hu-HU" sz="2000" i="1" dirty="0" smtClean="0"/>
              <a:t>vízügyi igazgatóság SZAKMAI FÓRUMA 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Felszíni </a:t>
            </a:r>
            <a:r>
              <a:rPr lang="hu-HU" sz="2800" dirty="0"/>
              <a:t>vizek minősége és terhelés csökkentési intézkedések a Balaton </a:t>
            </a:r>
            <a:r>
              <a:rPr lang="hu-HU" sz="2800" dirty="0" smtClean="0"/>
              <a:t>részvízgyűjtőn</a:t>
            </a:r>
            <a:br>
              <a:rPr lang="hu-HU" sz="2800" dirty="0" smtClean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000" i="1" dirty="0" err="1" smtClean="0"/>
              <a:t>Clement</a:t>
            </a:r>
            <a:r>
              <a:rPr lang="hu-HU" sz="2000" i="1" dirty="0" smtClean="0"/>
              <a:t> Adrienne (BME)</a:t>
            </a:r>
            <a:endParaRPr lang="hu-HU" sz="2000" i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://vpf.vizugy.hu/reg/ovf/genpic/kdtviziglogo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50631"/>
            <a:ext cx="58039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bal_ero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9" y="1108075"/>
            <a:ext cx="8496300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869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en-US" sz="2400" b="1">
                <a:solidFill>
                  <a:schemeClr val="bg1"/>
                </a:solidFill>
              </a:rPr>
              <a:t>Fokozottan erózió érzékeny terület a vízgyűjtőn: 18 ezer ha</a:t>
            </a:r>
          </a:p>
        </p:txBody>
      </p:sp>
    </p:spTree>
    <p:extLst>
      <p:ext uri="{BB962C8B-B14F-4D97-AF65-F5344CB8AC3E}">
        <p14:creationId xmlns:p14="http://schemas.microsoft.com/office/powerpoint/2010/main" val="20729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szolo foldut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250828" y="665166"/>
            <a:ext cx="84248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7" tIns="45717" rIns="91437" bIns="45717" anchor="ctr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hu-HU" altLang="zh-CN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Az  Zalai dombvidéken és az eséssel rendelkező északi és déli vízgyűjtő kisvízfolyásain nagymértékű az erózió a talaj szerkezetének következtében. </a:t>
            </a: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250825" y="1547153"/>
            <a:ext cx="8569325" cy="236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7" rIns="91437" bIns="45717" anchor="ctr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hu-HU" altLang="zh-CN" sz="2000" b="1" dirty="0"/>
              <a:t>A vízgyűjtőn kiemelt szerepe van a szőlő- és bortermelésnek. A jelenleg magánkézben lévő művelt területeken a kedvezőtlen fekvés és nem megfelelő talajvédelmi beavatkozások miatt jelentős az erózió mértéke.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hu-HU" altLang="zh-CN" sz="2000" b="1" dirty="0"/>
              <a:t>A szőlőtermeléshez kapcsolódó intenzív műtrágya felhasználás az ország többi területeihez hasonló ütemben és mértékben változott, napjainkra a ’80-as évekbeli felhasználáshoz képest 80-90%-os a visszaesés.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132138" y="50803"/>
            <a:ext cx="257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7" tIns="45717" rIns="91437" bIns="45717">
            <a:spAutoFit/>
          </a:bodyPr>
          <a:lstStyle/>
          <a:p>
            <a:pPr>
              <a:defRPr/>
            </a:pPr>
            <a:r>
              <a:rPr lang="hu-HU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Talajerózió</a:t>
            </a:r>
          </a:p>
        </p:txBody>
      </p:sp>
      <p:sp>
        <p:nvSpPr>
          <p:cNvPr id="25606" name="Text Box 10"/>
          <p:cNvSpPr txBox="1">
            <a:spLocks noChangeArrowheads="1"/>
          </p:cNvSpPr>
          <p:nvPr/>
        </p:nvSpPr>
        <p:spPr bwMode="auto">
          <a:xfrm>
            <a:off x="5003803" y="6308728"/>
            <a:ext cx="390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7" tIns="45717" rIns="91437" bIns="45717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Balaton alegység VGT (VKKI, 2010) </a:t>
            </a:r>
          </a:p>
        </p:txBody>
      </p:sp>
    </p:spTree>
    <p:extLst>
      <p:ext uri="{BB962C8B-B14F-4D97-AF65-F5344CB8AC3E}">
        <p14:creationId xmlns:p14="http://schemas.microsoft.com/office/powerpoint/2010/main" val="35192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16499" cy="864096"/>
          </a:xfrm>
        </p:spPr>
        <p:txBody>
          <a:bodyPr>
            <a:normAutofit/>
          </a:bodyPr>
          <a:lstStyle/>
          <a:p>
            <a:r>
              <a:rPr lang="hu-HU" dirty="0"/>
              <a:t>diffúz </a:t>
            </a:r>
            <a:r>
              <a:rPr lang="hu-HU" dirty="0" smtClean="0"/>
              <a:t>terhelés csökkentése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81902" y="1299753"/>
            <a:ext cx="5503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prstClr val="black"/>
                </a:solidFill>
              </a:rPr>
              <a:t>Terhelés hatása: 27 víztest vízgyűjtőn (30%)</a:t>
            </a:r>
            <a:endParaRPr lang="hu-HU" sz="2000" b="1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19316" y="1681824"/>
            <a:ext cx="803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prstClr val="black"/>
                </a:solidFill>
              </a:rPr>
              <a:t>Intézkedések: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prstClr val="black"/>
                </a:solidFill>
              </a:rPr>
              <a:t>Mezőgazdasági területeken erózióvédelem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prstClr val="black"/>
                </a:solidFill>
              </a:rPr>
              <a:t>Természetes erózió csökkentése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prstClr val="black"/>
                </a:solidFill>
              </a:rPr>
              <a:t>Belterületeken vízvisszatartás, tisztítás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prstClr val="black"/>
                </a:solidFill>
              </a:rPr>
              <a:t>Belvíz visszatartás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>
                <a:solidFill>
                  <a:prstClr val="black"/>
                </a:solidFill>
              </a:rPr>
              <a:t>Partmenti</a:t>
            </a:r>
            <a:r>
              <a:rPr lang="hu-HU" sz="2000" b="1" dirty="0" smtClean="0">
                <a:solidFill>
                  <a:prstClr val="black"/>
                </a:solidFill>
              </a:rPr>
              <a:t> védősávok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23528" y="3617729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prstClr val="black"/>
                </a:solidFill>
              </a:rPr>
              <a:t>Szabályozás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prstClr val="black"/>
                </a:solidFill>
              </a:rPr>
              <a:t>Támogatások területi prioritása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prstClr val="black"/>
                </a:solidFill>
              </a:rPr>
              <a:t>Jó gyakorlatok</a:t>
            </a:r>
            <a:endParaRPr lang="hu-HU" sz="20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work\VGT2\Matemodell\diffuzkock_B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19738" r="11772" b="14804"/>
          <a:stretch/>
        </p:blipFill>
        <p:spPr bwMode="auto">
          <a:xfrm>
            <a:off x="3491881" y="3474889"/>
            <a:ext cx="5616624" cy="33384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07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532812" cy="52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KIS-BALATON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TÁROZÓK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89162"/>
            <a:ext cx="4045944" cy="551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8049450" y="1348281"/>
            <a:ext cx="1031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Balaton</a:t>
            </a:r>
            <a:endParaRPr lang="en-GB" b="1" dirty="0">
              <a:solidFill>
                <a:schemeClr val="tx2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6372200" y="1888569"/>
            <a:ext cx="1428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Ingói-berek</a:t>
            </a:r>
            <a:endParaRPr lang="en-GB" b="1" dirty="0">
              <a:solidFill>
                <a:schemeClr val="tx2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4432616" y="6156012"/>
            <a:ext cx="2377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Hídvégi-tó (KBVR I.)</a:t>
            </a:r>
            <a:endParaRPr lang="en-GB" b="1" dirty="0">
              <a:solidFill>
                <a:schemeClr val="tx2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6804898" y="6138347"/>
            <a:ext cx="2339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Fenéki-tó (KBVR II.)</a:t>
            </a:r>
            <a:endParaRPr lang="en-GB" b="1" dirty="0">
              <a:solidFill>
                <a:schemeClr val="tx2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0" y="809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39456" y="1348281"/>
            <a:ext cx="517922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b="1" dirty="0" smtClean="0"/>
              <a:t>KBVR I.: 1985, KBVR II. részlegesen: 1992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b="1" dirty="0" smtClean="0"/>
              <a:t>Teljes terület üzembe helyezése: 2014 (KEOP  projekt)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b="1" dirty="0" err="1" smtClean="0"/>
              <a:t>Vízminőségvédelem</a:t>
            </a:r>
            <a:r>
              <a:rPr lang="hu-HU" b="1" dirty="0" smtClean="0"/>
              <a:t> és természetvédelem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b="1" dirty="0" smtClean="0"/>
              <a:t>Rugalmas üzemirányítás lehetőségének megteremtése</a:t>
            </a:r>
            <a:endParaRPr lang="en-US" b="1" dirty="0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8" y="3710496"/>
            <a:ext cx="4194508" cy="290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0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en-US" sz="2800" dirty="0" smtClean="0">
                <a:solidFill>
                  <a:schemeClr val="bg1"/>
                </a:solidFill>
              </a:rPr>
              <a:t>Belterületi csapadékvíz</a:t>
            </a:r>
          </a:p>
        </p:txBody>
      </p:sp>
      <p:grpSp>
        <p:nvGrpSpPr>
          <p:cNvPr id="2053" name="Group 23"/>
          <p:cNvGrpSpPr>
            <a:grpSpLocks/>
          </p:cNvGrpSpPr>
          <p:nvPr/>
        </p:nvGrpSpPr>
        <p:grpSpPr bwMode="auto">
          <a:xfrm>
            <a:off x="466725" y="1341438"/>
            <a:ext cx="2592388" cy="3527425"/>
            <a:chOff x="158" y="981"/>
            <a:chExt cx="1279" cy="1681"/>
          </a:xfrm>
        </p:grpSpPr>
        <p:pic>
          <p:nvPicPr>
            <p:cNvPr id="2061" name="Picture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1274" cy="1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2" name="Freeform 25"/>
            <p:cNvSpPr>
              <a:spLocks/>
            </p:cNvSpPr>
            <p:nvPr/>
          </p:nvSpPr>
          <p:spPr bwMode="auto">
            <a:xfrm>
              <a:off x="695" y="984"/>
              <a:ext cx="358" cy="1661"/>
            </a:xfrm>
            <a:custGeom>
              <a:avLst/>
              <a:gdLst>
                <a:gd name="T0" fmla="*/ 0 w 669"/>
                <a:gd name="T1" fmla="*/ 0 h 2983"/>
                <a:gd name="T2" fmla="*/ 26 w 669"/>
                <a:gd name="T3" fmla="*/ 77 h 2983"/>
                <a:gd name="T4" fmla="*/ 39 w 669"/>
                <a:gd name="T5" fmla="*/ 116 h 2983"/>
                <a:gd name="T6" fmla="*/ 90 w 669"/>
                <a:gd name="T7" fmla="*/ 566 h 2983"/>
                <a:gd name="T8" fmla="*/ 116 w 669"/>
                <a:gd name="T9" fmla="*/ 669 h 2983"/>
                <a:gd name="T10" fmla="*/ 90 w 669"/>
                <a:gd name="T11" fmla="*/ 1273 h 2983"/>
                <a:gd name="T12" fmla="*/ 65 w 669"/>
                <a:gd name="T13" fmla="*/ 1427 h 2983"/>
                <a:gd name="T14" fmla="*/ 39 w 669"/>
                <a:gd name="T15" fmla="*/ 1505 h 2983"/>
                <a:gd name="T16" fmla="*/ 26 w 669"/>
                <a:gd name="T17" fmla="*/ 1543 h 2983"/>
                <a:gd name="T18" fmla="*/ 39 w 669"/>
                <a:gd name="T19" fmla="*/ 1826 h 2983"/>
                <a:gd name="T20" fmla="*/ 103 w 669"/>
                <a:gd name="T21" fmla="*/ 2019 h 2983"/>
                <a:gd name="T22" fmla="*/ 206 w 669"/>
                <a:gd name="T23" fmla="*/ 2392 h 2983"/>
                <a:gd name="T24" fmla="*/ 296 w 669"/>
                <a:gd name="T25" fmla="*/ 2533 h 2983"/>
                <a:gd name="T26" fmla="*/ 373 w 669"/>
                <a:gd name="T27" fmla="*/ 2675 h 2983"/>
                <a:gd name="T28" fmla="*/ 476 w 669"/>
                <a:gd name="T29" fmla="*/ 2752 h 2983"/>
                <a:gd name="T30" fmla="*/ 579 w 669"/>
                <a:gd name="T31" fmla="*/ 2893 h 2983"/>
                <a:gd name="T32" fmla="*/ 669 w 669"/>
                <a:gd name="T33" fmla="*/ 2983 h 29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9"/>
                <a:gd name="T52" fmla="*/ 0 h 2983"/>
                <a:gd name="T53" fmla="*/ 669 w 669"/>
                <a:gd name="T54" fmla="*/ 2983 h 29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9" h="2983">
                  <a:moveTo>
                    <a:pt x="0" y="0"/>
                  </a:moveTo>
                  <a:cubicBezTo>
                    <a:pt x="9" y="26"/>
                    <a:pt x="17" y="51"/>
                    <a:pt x="26" y="77"/>
                  </a:cubicBezTo>
                  <a:cubicBezTo>
                    <a:pt x="30" y="90"/>
                    <a:pt x="39" y="116"/>
                    <a:pt x="39" y="116"/>
                  </a:cubicBezTo>
                  <a:cubicBezTo>
                    <a:pt x="52" y="234"/>
                    <a:pt x="68" y="477"/>
                    <a:pt x="90" y="566"/>
                  </a:cubicBezTo>
                  <a:cubicBezTo>
                    <a:pt x="99" y="600"/>
                    <a:pt x="116" y="669"/>
                    <a:pt x="116" y="669"/>
                  </a:cubicBezTo>
                  <a:cubicBezTo>
                    <a:pt x="112" y="806"/>
                    <a:pt x="112" y="1095"/>
                    <a:pt x="90" y="1273"/>
                  </a:cubicBezTo>
                  <a:cubicBezTo>
                    <a:pt x="84" y="1325"/>
                    <a:pt x="73" y="1376"/>
                    <a:pt x="65" y="1427"/>
                  </a:cubicBezTo>
                  <a:cubicBezTo>
                    <a:pt x="61" y="1454"/>
                    <a:pt x="48" y="1479"/>
                    <a:pt x="39" y="1505"/>
                  </a:cubicBezTo>
                  <a:cubicBezTo>
                    <a:pt x="35" y="1518"/>
                    <a:pt x="26" y="1543"/>
                    <a:pt x="26" y="1543"/>
                  </a:cubicBezTo>
                  <a:cubicBezTo>
                    <a:pt x="30" y="1637"/>
                    <a:pt x="29" y="1732"/>
                    <a:pt x="39" y="1826"/>
                  </a:cubicBezTo>
                  <a:cubicBezTo>
                    <a:pt x="45" y="1885"/>
                    <a:pt x="84" y="1961"/>
                    <a:pt x="103" y="2019"/>
                  </a:cubicBezTo>
                  <a:cubicBezTo>
                    <a:pt x="145" y="2144"/>
                    <a:pt x="180" y="2262"/>
                    <a:pt x="206" y="2392"/>
                  </a:cubicBezTo>
                  <a:cubicBezTo>
                    <a:pt x="219" y="2456"/>
                    <a:pt x="230" y="2511"/>
                    <a:pt x="296" y="2533"/>
                  </a:cubicBezTo>
                  <a:cubicBezTo>
                    <a:pt x="323" y="2613"/>
                    <a:pt x="311" y="2632"/>
                    <a:pt x="373" y="2675"/>
                  </a:cubicBezTo>
                  <a:cubicBezTo>
                    <a:pt x="408" y="2726"/>
                    <a:pt x="427" y="2718"/>
                    <a:pt x="476" y="2752"/>
                  </a:cubicBezTo>
                  <a:cubicBezTo>
                    <a:pt x="498" y="2815"/>
                    <a:pt x="525" y="2857"/>
                    <a:pt x="579" y="2893"/>
                  </a:cubicBezTo>
                  <a:cubicBezTo>
                    <a:pt x="606" y="2933"/>
                    <a:pt x="636" y="2950"/>
                    <a:pt x="669" y="2983"/>
                  </a:cubicBezTo>
                </a:path>
              </a:pathLst>
            </a:custGeom>
            <a:noFill/>
            <a:ln w="2222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AutoShape 26"/>
            <p:cNvSpPr>
              <a:spLocks noChangeArrowheads="1"/>
            </p:cNvSpPr>
            <p:nvPr/>
          </p:nvSpPr>
          <p:spPr bwMode="auto">
            <a:xfrm flipV="1">
              <a:off x="870" y="2435"/>
              <a:ext cx="110" cy="86"/>
            </a:xfrm>
            <a:prstGeom prst="triangle">
              <a:avLst>
                <a:gd name="adj" fmla="val 4341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64" name="AutoShape 27"/>
            <p:cNvSpPr>
              <a:spLocks noChangeArrowheads="1"/>
            </p:cNvSpPr>
            <p:nvPr/>
          </p:nvSpPr>
          <p:spPr bwMode="auto">
            <a:xfrm flipV="1">
              <a:off x="694" y="1593"/>
              <a:ext cx="110" cy="86"/>
            </a:xfrm>
            <a:prstGeom prst="triangle">
              <a:avLst>
                <a:gd name="adj" fmla="val 4341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65" name="Text Box 28"/>
            <p:cNvSpPr txBox="1">
              <a:spLocks noChangeArrowheads="1"/>
            </p:cNvSpPr>
            <p:nvPr/>
          </p:nvSpPr>
          <p:spPr bwMode="auto">
            <a:xfrm>
              <a:off x="1061" y="1269"/>
              <a:ext cx="376" cy="1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en-US" sz="1200">
                  <a:solidFill>
                    <a:srgbClr val="000000"/>
                  </a:solidFill>
                  <a:cs typeface="Times New Roman" pitchFamily="18" charset="0"/>
                </a:rPr>
                <a:t>Mintavétel</a:t>
              </a:r>
              <a:endParaRPr lang="en-US" altLang="en-US" sz="2800">
                <a:solidFill>
                  <a:srgbClr val="000000"/>
                </a:solidFill>
              </a:endParaRPr>
            </a:p>
          </p:txBody>
        </p:sp>
        <p:sp>
          <p:nvSpPr>
            <p:cNvPr id="2066" name="Text Box 29"/>
            <p:cNvSpPr txBox="1">
              <a:spLocks noChangeArrowheads="1"/>
            </p:cNvSpPr>
            <p:nvPr/>
          </p:nvSpPr>
          <p:spPr bwMode="auto">
            <a:xfrm>
              <a:off x="276" y="2387"/>
              <a:ext cx="275" cy="1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en-US" sz="1200">
                  <a:solidFill>
                    <a:srgbClr val="000000"/>
                  </a:solidFill>
                  <a:cs typeface="Times New Roman" pitchFamily="18" charset="0"/>
                </a:rPr>
                <a:t>Víz-hozam</a:t>
              </a:r>
              <a:endParaRPr lang="en-US" altLang="en-US" sz="2800">
                <a:solidFill>
                  <a:srgbClr val="000000"/>
                </a:solidFill>
              </a:endParaRPr>
            </a:p>
          </p:txBody>
        </p:sp>
        <p:sp>
          <p:nvSpPr>
            <p:cNvPr id="2067" name="Line 30"/>
            <p:cNvSpPr>
              <a:spLocks noChangeShapeType="1"/>
            </p:cNvSpPr>
            <p:nvPr/>
          </p:nvSpPr>
          <p:spPr bwMode="auto">
            <a:xfrm flipV="1">
              <a:off x="751" y="1272"/>
              <a:ext cx="314" cy="3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Line 31"/>
            <p:cNvSpPr>
              <a:spLocks noChangeShapeType="1"/>
            </p:cNvSpPr>
            <p:nvPr/>
          </p:nvSpPr>
          <p:spPr bwMode="auto">
            <a:xfrm>
              <a:off x="542" y="2344"/>
              <a:ext cx="390" cy="1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3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51622"/>
              </p:ext>
            </p:extLst>
          </p:nvPr>
        </p:nvGraphicFramePr>
        <p:xfrm>
          <a:off x="3851920" y="1918849"/>
          <a:ext cx="2438881" cy="186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134360"/>
              </p:ext>
            </p:extLst>
          </p:nvPr>
        </p:nvGraphicFramePr>
        <p:xfrm>
          <a:off x="6057365" y="1781838"/>
          <a:ext cx="2232248" cy="178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59" name="Text Box 35"/>
          <p:cNvSpPr txBox="1">
            <a:spLocks noChangeArrowheads="1"/>
          </p:cNvSpPr>
          <p:nvPr/>
        </p:nvSpPr>
        <p:spPr bwMode="auto">
          <a:xfrm>
            <a:off x="4229202" y="1848237"/>
            <a:ext cx="34050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en-US" sz="1400" b="1" dirty="0" smtClean="0">
                <a:solidFill>
                  <a:schemeClr val="tx2"/>
                </a:solidFill>
              </a:rPr>
              <a:t>Lefolyás:</a:t>
            </a:r>
            <a:r>
              <a:rPr lang="hu-HU" altLang="en-US" sz="1400" b="1" dirty="0">
                <a:solidFill>
                  <a:schemeClr val="tx2"/>
                </a:solidFill>
              </a:rPr>
              <a:t>		</a:t>
            </a:r>
            <a:r>
              <a:rPr lang="hu-HU" altLang="en-US" sz="1400" b="1" dirty="0" smtClean="0">
                <a:solidFill>
                  <a:schemeClr val="tx2"/>
                </a:solidFill>
              </a:rPr>
              <a:t>		P terhelés:</a:t>
            </a:r>
            <a:endParaRPr lang="hu-HU" altLang="en-US" sz="1400" b="1" dirty="0">
              <a:solidFill>
                <a:schemeClr val="tx2"/>
              </a:solidFill>
            </a:endParaRPr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4716016" y="3356992"/>
            <a:ext cx="1170496" cy="30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en-US" sz="1400" b="1" dirty="0">
                <a:solidFill>
                  <a:schemeClr val="tx2"/>
                </a:solidFill>
              </a:rPr>
              <a:t>Árhullámok</a:t>
            </a:r>
          </a:p>
        </p:txBody>
      </p:sp>
      <p:sp>
        <p:nvSpPr>
          <p:cNvPr id="40998" name="Text Box 38"/>
          <p:cNvSpPr txBox="1">
            <a:spLocks noChangeArrowheads="1"/>
          </p:cNvSpPr>
          <p:nvPr/>
        </p:nvSpPr>
        <p:spPr bwMode="auto">
          <a:xfrm>
            <a:off x="6179472" y="3510525"/>
            <a:ext cx="29095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1600" b="1" dirty="0">
                <a:solidFill>
                  <a:schemeClr val="tx2"/>
                </a:solidFill>
              </a:rPr>
              <a:t>Lefolyással közvetített tápanyag terhelés</a:t>
            </a:r>
          </a:p>
        </p:txBody>
      </p:sp>
      <p:sp>
        <p:nvSpPr>
          <p:cNvPr id="2057" name="AutoShape 39"/>
          <p:cNvSpPr>
            <a:spLocks noChangeArrowheads="1"/>
          </p:cNvSpPr>
          <p:nvPr/>
        </p:nvSpPr>
        <p:spPr bwMode="auto">
          <a:xfrm>
            <a:off x="1908175" y="2492375"/>
            <a:ext cx="647700" cy="360363"/>
          </a:xfrm>
          <a:prstGeom prst="rightArrow">
            <a:avLst>
              <a:gd name="adj1" fmla="val 50000"/>
              <a:gd name="adj2" fmla="val 44934"/>
            </a:avLst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AutoShape 40"/>
          <p:cNvSpPr>
            <a:spLocks noChangeArrowheads="1"/>
          </p:cNvSpPr>
          <p:nvPr/>
        </p:nvSpPr>
        <p:spPr bwMode="auto">
          <a:xfrm>
            <a:off x="3348236" y="2497943"/>
            <a:ext cx="647700" cy="360362"/>
          </a:xfrm>
          <a:prstGeom prst="rightArrow">
            <a:avLst>
              <a:gd name="adj1" fmla="val 50000"/>
              <a:gd name="adj2" fmla="val 44934"/>
            </a:avLst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Szövegdoboz 3"/>
          <p:cNvSpPr txBox="1"/>
          <p:nvPr/>
        </p:nvSpPr>
        <p:spPr>
          <a:xfrm>
            <a:off x="3324643" y="4302287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Mintaterületi vizsgálatok (</a:t>
            </a:r>
            <a:r>
              <a:rPr lang="hu-HU" dirty="0" err="1" smtClean="0"/>
              <a:t>Clement</a:t>
            </a:r>
            <a:r>
              <a:rPr lang="hu-HU" dirty="0" smtClean="0"/>
              <a:t> és </a:t>
            </a:r>
            <a:r>
              <a:rPr lang="hu-HU" dirty="0" err="1" smtClean="0"/>
              <a:t>mtsai</a:t>
            </a:r>
            <a:r>
              <a:rPr lang="hu-HU" dirty="0" smtClean="0"/>
              <a:t>, 2004-2007)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264962" y="5013176"/>
            <a:ext cx="86773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b="1" dirty="0" smtClean="0"/>
              <a:t>Csapadékvíz elvezetés </a:t>
            </a:r>
            <a:r>
              <a:rPr lang="hu-HU" sz="2800" b="1" dirty="0" smtClean="0"/>
              <a:t>→</a:t>
            </a:r>
            <a:r>
              <a:rPr lang="hu-HU" sz="2400" b="1" dirty="0" smtClean="0"/>
              <a:t> Csapadékvíz gazdálkodás (belterületi lefolyás szabályozás, vízvisszatartás figyelembe vétele a városrendezési tervekben)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b="1" dirty="0"/>
              <a:t>Torkolati művek, </a:t>
            </a:r>
            <a:r>
              <a:rPr lang="hu-HU" sz="2400" b="1" dirty="0" err="1"/>
              <a:t>sankolók</a:t>
            </a:r>
            <a:r>
              <a:rPr lang="hu-HU" sz="2400" b="1" dirty="0"/>
              <a:t>, szűrőmezők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1923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8467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Vízminőség javító kotrás 	(lepelkotrás) a keszthelyi medencében</a:t>
            </a:r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499992" cy="336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sonki_Istvan Balaton_Oldal_13_Kép_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4" y="1942270"/>
            <a:ext cx="3316534" cy="20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020272" y="3621350"/>
            <a:ext cx="1997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en-US" dirty="0"/>
              <a:t>Forrás: KDT </a:t>
            </a:r>
            <a:r>
              <a:rPr lang="hu-HU" altLang="en-US" dirty="0" err="1" smtClean="0"/>
              <a:t>Vizig</a:t>
            </a:r>
            <a:endParaRPr lang="hu-HU" altLang="en-US" dirty="0"/>
          </a:p>
        </p:txBody>
      </p:sp>
      <p:sp>
        <p:nvSpPr>
          <p:cNvPr id="8" name="Téglalap 7"/>
          <p:cNvSpPr/>
          <p:nvPr/>
        </p:nvSpPr>
        <p:spPr>
          <a:xfrm>
            <a:off x="323528" y="1196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/>
              <a:t>Időszak: 1992-2003</a:t>
            </a:r>
          </a:p>
          <a:p>
            <a:r>
              <a:rPr lang="hu-HU" b="1" dirty="0"/>
              <a:t>Összes terület: 1283 ha (terv: 2500 ha)</a:t>
            </a:r>
          </a:p>
        </p:txBody>
      </p:sp>
      <p:sp>
        <p:nvSpPr>
          <p:cNvPr id="9" name="Téglalap 8"/>
          <p:cNvSpPr/>
          <p:nvPr/>
        </p:nvSpPr>
        <p:spPr>
          <a:xfrm>
            <a:off x="5625595" y="4149080"/>
            <a:ext cx="33920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en-US" b="1" dirty="0" smtClean="0">
                <a:solidFill>
                  <a:schemeClr val="tx2"/>
                </a:solidFill>
              </a:rPr>
              <a:t>Az</a:t>
            </a:r>
            <a:r>
              <a:rPr lang="hu-HU" b="1" dirty="0" smtClean="0">
                <a:solidFill>
                  <a:schemeClr val="tx2"/>
                </a:solidFill>
              </a:rPr>
              <a:t> </a:t>
            </a:r>
            <a:r>
              <a:rPr lang="hu-HU" b="1" dirty="0">
                <a:solidFill>
                  <a:schemeClr val="tx2"/>
                </a:solidFill>
              </a:rPr>
              <a:t>erősen meszes balatoni üledékben a mozgékony </a:t>
            </a:r>
            <a:r>
              <a:rPr lang="hu-HU" b="1" dirty="0" smtClean="0">
                <a:solidFill>
                  <a:schemeClr val="tx2"/>
                </a:solidFill>
              </a:rPr>
              <a:t>P </a:t>
            </a:r>
            <a:r>
              <a:rPr lang="hu-HU" b="1" dirty="0">
                <a:solidFill>
                  <a:schemeClr val="tx2"/>
                </a:solidFill>
              </a:rPr>
              <a:t>természetes elöregedésének sebessége </a:t>
            </a:r>
            <a:r>
              <a:rPr lang="hu-HU" b="1" dirty="0" smtClean="0">
                <a:solidFill>
                  <a:schemeClr val="tx2"/>
                </a:solidFill>
              </a:rPr>
              <a:t>meghaladta </a:t>
            </a:r>
            <a:r>
              <a:rPr lang="hu-HU" b="1" dirty="0">
                <a:solidFill>
                  <a:schemeClr val="tx2"/>
                </a:solidFill>
              </a:rPr>
              <a:t>a </a:t>
            </a:r>
            <a:r>
              <a:rPr lang="hu-HU" b="1" dirty="0" smtClean="0">
                <a:solidFill>
                  <a:schemeClr val="tx2"/>
                </a:solidFill>
              </a:rPr>
              <a:t>lepelkotrásét,</a:t>
            </a:r>
          </a:p>
          <a:p>
            <a:r>
              <a:rPr lang="hu-HU" b="1" dirty="0" smtClean="0">
                <a:solidFill>
                  <a:schemeClr val="tx2"/>
                </a:solidFill>
              </a:rPr>
              <a:t>A hatékonyságot a </a:t>
            </a:r>
            <a:r>
              <a:rPr lang="hu-HU" altLang="en-US" b="1" dirty="0" smtClean="0">
                <a:solidFill>
                  <a:schemeClr val="tx2"/>
                </a:solidFill>
              </a:rPr>
              <a:t>lekotort </a:t>
            </a:r>
            <a:r>
              <a:rPr lang="hu-HU" altLang="en-US" b="1" dirty="0">
                <a:solidFill>
                  <a:schemeClr val="tx2"/>
                </a:solidFill>
              </a:rPr>
              <a:t>terület </a:t>
            </a:r>
            <a:r>
              <a:rPr lang="hu-HU" altLang="en-US" b="1" dirty="0" smtClean="0">
                <a:solidFill>
                  <a:schemeClr val="tx2"/>
                </a:solidFill>
              </a:rPr>
              <a:t>gyors feliszapolódása is rontotta.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912464" y="6401552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en-US" dirty="0" err="1">
                <a:solidFill>
                  <a:schemeClr val="tx2"/>
                </a:solidFill>
              </a:rPr>
              <a:t>Istvánovics</a:t>
            </a:r>
            <a:r>
              <a:rPr lang="hu-HU" altLang="en-US" dirty="0">
                <a:solidFill>
                  <a:schemeClr val="tx2"/>
                </a:solidFill>
              </a:rPr>
              <a:t> és </a:t>
            </a:r>
            <a:r>
              <a:rPr lang="hu-HU" altLang="en-US" dirty="0" err="1">
                <a:solidFill>
                  <a:schemeClr val="tx2"/>
                </a:solidFill>
              </a:rPr>
              <a:t>mtsai</a:t>
            </a:r>
            <a:r>
              <a:rPr lang="hu-HU" altLang="en-US" dirty="0">
                <a:solidFill>
                  <a:schemeClr val="tx2"/>
                </a:solidFill>
              </a:rPr>
              <a:t>., 2003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51767"/>
            <a:ext cx="2376002" cy="191200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51767"/>
            <a:ext cx="3096344" cy="191200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églalap 13"/>
          <p:cNvSpPr/>
          <p:nvPr/>
        </p:nvSpPr>
        <p:spPr>
          <a:xfrm>
            <a:off x="334386" y="4149080"/>
            <a:ext cx="5245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A kotrás hatása – Hatékony volt-e a kotrás a belső P terhelés csökkentésére?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282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7508387" cy="936104"/>
          </a:xfrm>
        </p:spPr>
        <p:txBody>
          <a:bodyPr/>
          <a:lstStyle/>
          <a:p>
            <a:r>
              <a:rPr lang="hu-HU" dirty="0" smtClean="0"/>
              <a:t>Vízszintcsökkenés vízminőségi - ökológiai hatása</a:t>
            </a:r>
            <a:endParaRPr lang="hu-HU" dirty="0"/>
          </a:p>
        </p:txBody>
      </p:sp>
      <p:pic>
        <p:nvPicPr>
          <p:cNvPr id="4" name="Picture 5" descr="DSCN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501" y="4408080"/>
            <a:ext cx="3455987" cy="23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8" y="4509120"/>
            <a:ext cx="4772083" cy="201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349754" y="1268760"/>
            <a:ext cx="86867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 smtClean="0"/>
              <a:t>Somlyódy</a:t>
            </a:r>
            <a:r>
              <a:rPr lang="hu-HU" b="1" dirty="0" smtClean="0"/>
              <a:t> és </a:t>
            </a:r>
            <a:r>
              <a:rPr lang="hu-HU" b="1" dirty="0" err="1" smtClean="0"/>
              <a:t>mtsai</a:t>
            </a:r>
            <a:r>
              <a:rPr lang="hu-HU" b="1" dirty="0" smtClean="0"/>
              <a:t> (MTA </a:t>
            </a:r>
            <a:r>
              <a:rPr lang="hu-HU" b="1" dirty="0" err="1" smtClean="0"/>
              <a:t>kut.csop</a:t>
            </a:r>
            <a:r>
              <a:rPr lang="hu-HU" b="1" dirty="0" smtClean="0"/>
              <a:t>. 2003): Szükséges-e a vízpótlás?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Vízpótlás nem javasolt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A tó vízháztartási mérlege hosszú távon pozitív (klímaváltozás!)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Vízszintszabályozás módosítása (</a:t>
            </a:r>
            <a:r>
              <a:rPr lang="hu-HU" b="1" dirty="0" err="1" smtClean="0"/>
              <a:t>max</a:t>
            </a:r>
            <a:r>
              <a:rPr lang="hu-HU" b="1" dirty="0" smtClean="0"/>
              <a:t>. vízszint emelése)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 smtClean="0"/>
              <a:t>Nyomonkövetés</a:t>
            </a:r>
            <a:r>
              <a:rPr lang="hu-HU" b="1" dirty="0" smtClean="0"/>
              <a:t>, monitoring – felkészülés és alkalmazkodás</a:t>
            </a:r>
            <a:endParaRPr lang="hu-HU" b="1" dirty="0"/>
          </a:p>
          <a:p>
            <a:endParaRPr lang="hu-HU" b="1" dirty="0"/>
          </a:p>
          <a:p>
            <a:r>
              <a:rPr lang="hu-HU" b="1" dirty="0" smtClean="0"/>
              <a:t>MTA BLKI (2007): A vízszintváltozás </a:t>
            </a:r>
            <a:r>
              <a:rPr lang="hu-HU" b="1" dirty="0"/>
              <a:t>hatása </a:t>
            </a:r>
            <a:r>
              <a:rPr lang="hu-HU" b="1" dirty="0" smtClean="0"/>
              <a:t>a </a:t>
            </a:r>
            <a:r>
              <a:rPr lang="hu-HU" b="1" dirty="0"/>
              <a:t>Balaton ökológiai </a:t>
            </a:r>
            <a:r>
              <a:rPr lang="hu-HU" b="1" dirty="0" smtClean="0"/>
              <a:t>állapotára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Ökológiai szempontból a vízpótlás nem szükséges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A változó vízszint a tó élővilágára, különösen a nádas állományra kedvező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Kotrás és hínárirtás szükség esetén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Újragondolás a legfrissebb </a:t>
            </a:r>
            <a:r>
              <a:rPr lang="hu-HU" b="1" dirty="0"/>
              <a:t>tudományos ismeretek </a:t>
            </a:r>
            <a:r>
              <a:rPr lang="hu-HU" b="1" dirty="0" smtClean="0"/>
              <a:t>alapján.</a:t>
            </a:r>
            <a:endParaRPr lang="hu-HU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910639" y="5733256"/>
            <a:ext cx="3309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Vízállás változása (2000-2011)</a:t>
            </a:r>
            <a:endParaRPr lang="hu-HU" dirty="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067944" y="6453336"/>
            <a:ext cx="15129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400" dirty="0" err="1">
                <a:hlinkClick r:id="rId4"/>
              </a:rPr>
              <a:t>www.vizadat.hu</a:t>
            </a:r>
            <a:endParaRPr lang="hu-HU" altLang="hu-HU" sz="1400" dirty="0"/>
          </a:p>
        </p:txBody>
      </p:sp>
      <p:sp>
        <p:nvSpPr>
          <p:cNvPr id="9" name="Téglalap 8"/>
          <p:cNvSpPr/>
          <p:nvPr/>
        </p:nvSpPr>
        <p:spPr>
          <a:xfrm>
            <a:off x="5652120" y="4521367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</a:rPr>
              <a:t>Cladophora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glomerata</a:t>
            </a:r>
            <a:endParaRPr lang="hu-H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N0078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287524" y="692696"/>
            <a:ext cx="867696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3"/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terhelés csökkentését szolgáló intézkedések eredményeként a Balaton vízminősége jelentősen javult … de a jó állapot megőrzése és a távlati cél elérése érdekében a beavatkozásokat folytatni kell!</a:t>
            </a:r>
          </a:p>
          <a:p>
            <a:pPr marL="514337" indent="-514350" defTabSz="914373">
              <a:buFont typeface="Courier New" pitchFamily="49" charset="0"/>
              <a:buChar char="o"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Kistelepülések szennyvízprogramjának folytatása </a:t>
            </a:r>
            <a:r>
              <a: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programszerűen telepített egyedi kisberendezések tapasztatait figyelembe véve!)</a:t>
            </a:r>
          </a:p>
          <a:p>
            <a:pPr marL="514337" indent="-514350" defTabSz="914373">
              <a:buFont typeface="Courier New" pitchFamily="49" charset="0"/>
              <a:buChar char="o"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Szigorú P határérték fenntartása a szennyvízkibocsátókra</a:t>
            </a:r>
          </a:p>
          <a:p>
            <a:pPr marL="514337" indent="-514350" defTabSz="914373">
              <a:buFont typeface="Courier New" pitchFamily="49" charset="0"/>
              <a:buChar char="o"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Diffúz terhelés további mérséklése: erózióvédelem </a:t>
            </a:r>
            <a:r>
              <a: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(szántók, szőlő-gyümölcs és természetes erózió is!)</a:t>
            </a:r>
          </a:p>
          <a:p>
            <a:pPr marL="514337" indent="-514350" defTabSz="914373">
              <a:buFont typeface="Courier New" pitchFamily="49" charset="0"/>
              <a:buChar char="o"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Belterületi vízrendezés - csapadékvíz gazdálkodás </a:t>
            </a:r>
            <a:r>
              <a: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(pályázati kritériumok módosítása szükséges)</a:t>
            </a:r>
          </a:p>
          <a:p>
            <a:pPr marL="514337" indent="-514350" defTabSz="914373">
              <a:buFont typeface="Courier New" pitchFamily="49" charset="0"/>
              <a:buChar char="o"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Kis-Balaton rugalmas üzemeltetése</a:t>
            </a:r>
          </a:p>
          <a:p>
            <a:pPr marL="514337" indent="-514350" defTabSz="914373">
              <a:buFont typeface="Courier New" pitchFamily="49" charset="0"/>
              <a:buChar char="o"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Kutatás és mérések 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3528" y="44624"/>
            <a:ext cx="27387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3"/>
            <a:r>
              <a:rPr lang="hu-H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Konklúziók</a:t>
            </a:r>
            <a:endParaRPr lang="hu-H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03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://vpf.vizugy.hu/reg/ovf/genpic/kdtviziglogo1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805" y="5272063"/>
            <a:ext cx="58039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720080"/>
          </a:xfrm>
        </p:spPr>
        <p:txBody>
          <a:bodyPr/>
          <a:lstStyle/>
          <a:p>
            <a:r>
              <a:rPr lang="hu-HU" dirty="0" smtClean="0"/>
              <a:t>ÖKOLÓGIAI ÁLLAPOT ÉS VÍZMINŐSÉG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515288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work\VGT2\Matemodell\vizmin Balat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t="19326" r="15086" b="14235"/>
          <a:stretch/>
        </p:blipFill>
        <p:spPr bwMode="auto">
          <a:xfrm>
            <a:off x="3992716" y="3573016"/>
            <a:ext cx="5127301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5932" r="7859" b="7212"/>
          <a:stretch/>
        </p:blipFill>
        <p:spPr bwMode="auto">
          <a:xfrm>
            <a:off x="5006566" y="692696"/>
            <a:ext cx="4137434" cy="308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7912" r="7230" b="7523"/>
          <a:stretch/>
        </p:blipFill>
        <p:spPr bwMode="auto">
          <a:xfrm>
            <a:off x="0" y="3779928"/>
            <a:ext cx="4181358" cy="307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N0004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7020272" y="5508167"/>
            <a:ext cx="216024" cy="153081"/>
          </a:xfrm>
          <a:prstGeom prst="rect">
            <a:avLst/>
          </a:prstGeom>
          <a:solidFill>
            <a:srgbClr val="3366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91437" tIns="45717" rIns="91437" bIns="45717"/>
          <a:lstStyle/>
          <a:p>
            <a:pPr defTabSz="914373"/>
            <a:endParaRPr lang="hu-HU">
              <a:solidFill>
                <a:prstClr val="black"/>
              </a:solidFill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7020272" y="5085185"/>
            <a:ext cx="214918" cy="499522"/>
          </a:xfrm>
          <a:prstGeom prst="rect">
            <a:avLst/>
          </a:prstGeom>
          <a:solidFill>
            <a:srgbClr val="3399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91437" tIns="45717" rIns="91437" bIns="45717"/>
          <a:lstStyle/>
          <a:p>
            <a:pPr defTabSz="914373"/>
            <a:endParaRPr lang="hu-HU">
              <a:solidFill>
                <a:prstClr val="black"/>
              </a:solidFill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7020272" y="4509120"/>
            <a:ext cx="216024" cy="778824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91437" tIns="45717" rIns="91437" bIns="45717"/>
          <a:lstStyle/>
          <a:p>
            <a:pPr defTabSz="914373"/>
            <a:endParaRPr lang="hu-HU">
              <a:solidFill>
                <a:prstClr val="black"/>
              </a:solidFill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7020272" y="2492896"/>
            <a:ext cx="214918" cy="2016224"/>
          </a:xfrm>
          <a:prstGeom prst="rect">
            <a:avLst/>
          </a:prstGeom>
          <a:solidFill>
            <a:srgbClr val="008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91437" tIns="45717" rIns="91437" bIns="45717"/>
          <a:lstStyle/>
          <a:p>
            <a:pPr defTabSz="914373"/>
            <a:endParaRPr lang="hu-HU">
              <a:solidFill>
                <a:prstClr val="black"/>
              </a:solidFill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827584" y="6320351"/>
            <a:ext cx="5261814" cy="0"/>
          </a:xfrm>
          <a:prstGeom prst="line">
            <a:avLst/>
          </a:prstGeom>
          <a:noFill/>
          <a:ln w="50800">
            <a:solidFill>
              <a:schemeClr val="accent5">
                <a:lumMod val="60000"/>
                <a:lumOff val="40000"/>
              </a:schemeClr>
            </a:solidFill>
            <a:round/>
            <a:headEnd type="triangle"/>
            <a:tailEnd type="triangle"/>
          </a:ln>
        </p:spPr>
        <p:txBody>
          <a:bodyPr lIns="91437" tIns="45717" rIns="91437" bIns="45717"/>
          <a:lstStyle/>
          <a:p>
            <a:pPr defTabSz="914373"/>
            <a:endParaRPr lang="hu-HU">
              <a:solidFill>
                <a:prstClr val="black"/>
              </a:solidFill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971600" y="6392361"/>
            <a:ext cx="22185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3"/>
            <a:r>
              <a:rPr lang="hu-HU" b="1" dirty="0" smtClean="0">
                <a:solidFill>
                  <a:srgbClr val="66FFFF"/>
                </a:solidFill>
                <a:latin typeface="Arial" pitchFamily="34" charset="0"/>
              </a:rPr>
              <a:t>Beavatkozások előtt</a:t>
            </a:r>
            <a:endParaRPr lang="hu-HU" b="1" dirty="0">
              <a:solidFill>
                <a:srgbClr val="66FFFF"/>
              </a:solidFill>
              <a:latin typeface="Arial" pitchFamily="34" charset="0"/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3635896" y="6392361"/>
            <a:ext cx="22185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3"/>
            <a:r>
              <a:rPr lang="hu-HU" b="1" dirty="0" smtClean="0">
                <a:solidFill>
                  <a:srgbClr val="66FFFF"/>
                </a:solidFill>
                <a:latin typeface="Arial" pitchFamily="34" charset="0"/>
              </a:rPr>
              <a:t>Beavatkozások után</a:t>
            </a:r>
            <a:endParaRPr lang="hu-HU" b="1" dirty="0">
              <a:solidFill>
                <a:srgbClr val="66FFFF"/>
              </a:solidFill>
              <a:latin typeface="Arial" pitchFamily="34" charset="0"/>
            </a:endParaRPr>
          </a:p>
        </p:txBody>
      </p:sp>
      <p:sp>
        <p:nvSpPr>
          <p:cNvPr id="28777" name="Rectangle 105"/>
          <p:cNvSpPr>
            <a:spLocks noChangeArrowheads="1"/>
          </p:cNvSpPr>
          <p:nvPr/>
        </p:nvSpPr>
        <p:spPr bwMode="auto">
          <a:xfrm>
            <a:off x="7110380" y="6581786"/>
            <a:ext cx="577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373"/>
            <a:r>
              <a:rPr lang="hu-HU" dirty="0">
                <a:solidFill>
                  <a:srgbClr val="66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hu-HU" dirty="0">
              <a:solidFill>
                <a:srgbClr val="66FF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28782" name="Text Box 110"/>
          <p:cNvSpPr txBox="1">
            <a:spLocks noChangeArrowheads="1"/>
          </p:cNvSpPr>
          <p:nvPr/>
        </p:nvSpPr>
        <p:spPr bwMode="auto">
          <a:xfrm>
            <a:off x="180023" y="602687"/>
            <a:ext cx="5832137" cy="95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6" rIns="91436" bIns="45716">
            <a:spAutoFit/>
          </a:bodyPr>
          <a:lstStyle/>
          <a:p>
            <a:pPr defTabSz="914373"/>
            <a:r>
              <a:rPr lang="hu-HU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 BALATON VÍZMINŐSÉGÉNEK VÁLTOZÁSA</a:t>
            </a:r>
          </a:p>
        </p:txBody>
      </p:sp>
      <p:sp>
        <p:nvSpPr>
          <p:cNvPr id="28787" name="Text Box 115"/>
          <p:cNvSpPr txBox="1">
            <a:spLocks noChangeArrowheads="1"/>
          </p:cNvSpPr>
          <p:nvPr/>
        </p:nvSpPr>
        <p:spPr bwMode="auto">
          <a:xfrm>
            <a:off x="7294777" y="3861048"/>
            <a:ext cx="1453687" cy="203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6" rIns="91436" bIns="45716">
            <a:spAutoFit/>
          </a:bodyPr>
          <a:lstStyle/>
          <a:p>
            <a:pPr defTabSz="914373"/>
            <a:r>
              <a:rPr lang="hu-H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Hipertróf</a:t>
            </a:r>
            <a:endParaRPr lang="hu-HU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defTabSz="914373"/>
            <a:endParaRPr lang="hu-HU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defTabSz="914373"/>
            <a:endParaRPr lang="hu-HU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defTabSz="914373"/>
            <a:r>
              <a:rPr lang="hu-H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Eutróf</a:t>
            </a:r>
            <a:endParaRPr lang="hu-HU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defTabSz="914373"/>
            <a:endParaRPr lang="hu-HU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defTabSz="914373"/>
            <a:r>
              <a:rPr lang="hu-H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Mezotróf</a:t>
            </a:r>
            <a:endParaRPr lang="hu-HU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defTabSz="914373"/>
            <a:r>
              <a:rPr lang="hu-H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Oligotróf</a:t>
            </a:r>
            <a:endParaRPr lang="hu-HU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cxnSp>
        <p:nvCxnSpPr>
          <p:cNvPr id="118" name="Egyenes összekötő 117"/>
          <p:cNvCxnSpPr/>
          <p:nvPr/>
        </p:nvCxnSpPr>
        <p:spPr>
          <a:xfrm>
            <a:off x="3275856" y="6104326"/>
            <a:ext cx="0" cy="432048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6030314"/>
              </p:ext>
            </p:extLst>
          </p:nvPr>
        </p:nvGraphicFramePr>
        <p:xfrm>
          <a:off x="178675" y="1911315"/>
          <a:ext cx="6705600" cy="4464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707" y="116632"/>
            <a:ext cx="3813376" cy="266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771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5852203" cy="864096"/>
          </a:xfrm>
        </p:spPr>
        <p:txBody>
          <a:bodyPr/>
          <a:lstStyle/>
          <a:p>
            <a:r>
              <a:rPr lang="hu-HU" dirty="0" smtClean="0"/>
              <a:t>Tápanyagterhelés változása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5" y="1844824"/>
            <a:ext cx="819091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80665" y="1300118"/>
            <a:ext cx="819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Zala Összes P anyagáram idősora a torkolatnál (Fenékpuszta, 1977-2013)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528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6644291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Kommunális Szennyvízbevezetések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179513" y="1340769"/>
            <a:ext cx="8568951" cy="1512167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Kommunális szennyvíztisztítók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smtClean="0"/>
              <a:t>36 db. </a:t>
            </a:r>
            <a:r>
              <a:rPr lang="hu-HU" sz="2000" b="1" dirty="0"/>
              <a:t>s</a:t>
            </a:r>
            <a:r>
              <a:rPr lang="hu-HU" sz="2000" b="1" dirty="0" smtClean="0"/>
              <a:t>zennyvízbevezetés a részvízgyűjtőn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smtClean="0"/>
              <a:t>Tisztított szennyvíz kivezetések </a:t>
            </a:r>
            <a:r>
              <a:rPr lang="hu-HU" sz="1800" b="1" dirty="0" smtClean="0"/>
              <a:t>(</a:t>
            </a:r>
            <a:r>
              <a:rPr lang="hu-HU" sz="1800" b="1" dirty="0"/>
              <a:t>Siófok – Sió, Balatonlelle – </a:t>
            </a:r>
            <a:r>
              <a:rPr lang="hu-HU" sz="1800" b="1" dirty="0" smtClean="0"/>
              <a:t>Koppány, Balatonfüred, Balatonfűzfő – Veszprémi-Séd, Balatonfőkajár – </a:t>
            </a:r>
            <a:r>
              <a:rPr lang="hu-HU" sz="1800" b="1" dirty="0" err="1" smtClean="0"/>
              <a:t>Cinca</a:t>
            </a:r>
            <a:r>
              <a:rPr lang="hu-HU" sz="1800" b="1" dirty="0" smtClean="0"/>
              <a:t>) </a:t>
            </a:r>
          </a:p>
        </p:txBody>
      </p:sp>
      <p:sp>
        <p:nvSpPr>
          <p:cNvPr id="2" name="Téglalap 1"/>
          <p:cNvSpPr/>
          <p:nvPr/>
        </p:nvSpPr>
        <p:spPr>
          <a:xfrm>
            <a:off x="179513" y="2708920"/>
            <a:ext cx="367240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/>
              <a:t>Terhelés – hatás elemzés (vízminőségi modell):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u-HU" b="1" dirty="0" smtClean="0"/>
              <a:t>1 </a:t>
            </a:r>
            <a:r>
              <a:rPr lang="hu-HU" b="1" dirty="0"/>
              <a:t>jelentős terhelést okozó </a:t>
            </a:r>
            <a:r>
              <a:rPr lang="hu-HU" b="1" dirty="0" smtClean="0"/>
              <a:t>(+ átvezetések)</a:t>
            </a:r>
            <a:endParaRPr lang="hu-HU" b="1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u-HU" b="1" dirty="0" smtClean="0"/>
              <a:t>10 </a:t>
            </a:r>
            <a:r>
              <a:rPr lang="hu-HU" b="1" dirty="0"/>
              <a:t>fontos </a:t>
            </a:r>
            <a:r>
              <a:rPr lang="hu-HU" b="1" dirty="0" smtClean="0"/>
              <a:t>terhelés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smtClean="0"/>
              <a:t>Alap: szennyvíztelepek bővítése, korszerűsítése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u-HU" b="1" dirty="0"/>
              <a:t>5</a:t>
            </a:r>
            <a:r>
              <a:rPr lang="hu-HU" b="1" dirty="0" smtClean="0"/>
              <a:t> KEOP (2015)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hu-HU" b="1" dirty="0" smtClean="0"/>
              <a:t>3 </a:t>
            </a:r>
            <a:r>
              <a:rPr lang="hu-HU" b="1" dirty="0"/>
              <a:t>25/2002 </a:t>
            </a:r>
            <a:r>
              <a:rPr lang="hu-HU" b="1" dirty="0" err="1"/>
              <a:t>kr</a:t>
            </a:r>
            <a:r>
              <a:rPr lang="hu-HU" b="1" dirty="0"/>
              <a:t>. </a:t>
            </a:r>
            <a:r>
              <a:rPr lang="hu-HU" b="1" dirty="0" smtClean="0"/>
              <a:t>szerinti bővítés (2015)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 smtClean="0"/>
              <a:t>Kieg</a:t>
            </a:r>
            <a:r>
              <a:rPr lang="hu-HU" sz="2000" b="1" dirty="0" smtClean="0"/>
              <a:t>. alap: P határérték szigorítás (7 telep)</a:t>
            </a:r>
            <a:endParaRPr lang="hu-HU" sz="2000" b="1" dirty="0"/>
          </a:p>
        </p:txBody>
      </p:sp>
      <p:pic>
        <p:nvPicPr>
          <p:cNvPr id="1026" name="Picture 2" descr="C:\work\VGT2\Matemodell\jelentosszv B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2627" r="16505" b="13572"/>
          <a:stretch/>
        </p:blipFill>
        <p:spPr bwMode="auto">
          <a:xfrm>
            <a:off x="3331675" y="3107601"/>
            <a:ext cx="5812325" cy="37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29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6644291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Kommunális Szennyvízbevezetések</a:t>
            </a:r>
            <a:endParaRPr lang="hu-HU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9512" y="1340768"/>
            <a:ext cx="8064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7" rIns="91437" bIns="45717">
            <a:spAutoFit/>
          </a:bodyPr>
          <a:lstStyle/>
          <a:p>
            <a:pPr>
              <a:lnSpc>
                <a:spcPct val="110000"/>
              </a:lnSpc>
            </a:pPr>
            <a:r>
              <a:rPr lang="hu-HU" sz="2000" b="1" dirty="0"/>
              <a:t>SZENNYVÍZTISZTÍTÁS </a:t>
            </a:r>
            <a:r>
              <a:rPr lang="hu-HU" sz="2000" b="1" dirty="0" smtClean="0"/>
              <a:t>(FOKOZOTT P </a:t>
            </a:r>
            <a:r>
              <a:rPr lang="hu-HU" sz="2000" b="1" dirty="0"/>
              <a:t>ELTÁVOLÍTÁS) ÉS A SZENNYVIZEK KIVEZETÉSE A VÍZGYŰJTŐRŐL</a:t>
            </a:r>
            <a:endParaRPr lang="en-GB" sz="2000" b="1" dirty="0"/>
          </a:p>
        </p:txBody>
      </p:sp>
      <p:pic>
        <p:nvPicPr>
          <p:cNvPr id="8" name="Picture 4" descr="SZENNYVIZ REGIO"/>
          <p:cNvPicPr>
            <a:picLocks noChangeAspect="1" noChangeArrowheads="1"/>
          </p:cNvPicPr>
          <p:nvPr/>
        </p:nvPicPr>
        <p:blipFill>
          <a:blip r:embed="rId2" cstate="print"/>
          <a:srcRect b="28819"/>
          <a:stretch>
            <a:fillRect/>
          </a:stretch>
        </p:blipFill>
        <p:spPr bwMode="auto">
          <a:xfrm>
            <a:off x="1848296" y="2204864"/>
            <a:ext cx="71882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 rot="3581238">
            <a:off x="5155854" y="5718795"/>
            <a:ext cx="525463" cy="273050"/>
          </a:xfrm>
          <a:prstGeom prst="rightArrow">
            <a:avLst>
              <a:gd name="adj1" fmla="val 50000"/>
              <a:gd name="adj2" fmla="val 4811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7" rIns="91437" bIns="45717" anchor="ctr"/>
          <a:lstStyle/>
          <a:p>
            <a:endParaRPr lang="hu-HU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 rot="3581238">
            <a:off x="7213254" y="4550395"/>
            <a:ext cx="525463" cy="273050"/>
          </a:xfrm>
          <a:prstGeom prst="rightArrow">
            <a:avLst>
              <a:gd name="adj1" fmla="val 50000"/>
              <a:gd name="adj2" fmla="val 4811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7" rIns="91437" bIns="45717" anchor="ctr"/>
          <a:lstStyle/>
          <a:p>
            <a:endParaRPr lang="hu-HU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 rot="2771862">
            <a:off x="7858573" y="3525664"/>
            <a:ext cx="549275" cy="273050"/>
          </a:xfrm>
          <a:prstGeom prst="rightArrow">
            <a:avLst>
              <a:gd name="adj1" fmla="val 50000"/>
              <a:gd name="adj2" fmla="val 5029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7" rIns="91437" bIns="45717" anchor="ctr"/>
          <a:lstStyle/>
          <a:p>
            <a:endParaRPr lang="hu-HU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-5400000">
            <a:off x="6855271" y="2471566"/>
            <a:ext cx="600075" cy="273050"/>
          </a:xfrm>
          <a:prstGeom prst="rightArrow">
            <a:avLst>
              <a:gd name="adj1" fmla="val 50000"/>
              <a:gd name="adj2" fmla="val 5494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7" rIns="91437" bIns="45717" anchor="ctr"/>
          <a:lstStyle/>
          <a:p>
            <a:endParaRPr lang="hu-HU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5899596" y="3989213"/>
            <a:ext cx="457200" cy="3746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lIns="91437" tIns="45717" rIns="91437" bIns="45717"/>
          <a:lstStyle/>
          <a:p>
            <a:endParaRPr lang="hu-HU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502721" y="6022801"/>
            <a:ext cx="3060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7" tIns="45717" rIns="91437" bIns="45717">
            <a:spAutoFit/>
          </a:bodyPr>
          <a:lstStyle/>
          <a:p>
            <a:pPr>
              <a:defRPr/>
            </a:pPr>
            <a:r>
              <a:rPr lang="hu-H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Kivezetés a vízgyűjtőről</a:t>
            </a:r>
            <a:endParaRPr lang="en-GB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6205986" y="6505401"/>
            <a:ext cx="195263" cy="188912"/>
            <a:chOff x="761" y="2578"/>
            <a:chExt cx="131" cy="131"/>
          </a:xfrm>
        </p:grpSpPr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761" y="2578"/>
              <a:ext cx="131" cy="131"/>
            </a:xfrm>
            <a:prstGeom prst="ellipse">
              <a:avLst/>
            </a:prstGeom>
            <a:noFill/>
            <a:ln w="25400">
              <a:solidFill>
                <a:srgbClr val="D6009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785" y="2602"/>
              <a:ext cx="79" cy="87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6356799" y="6389513"/>
            <a:ext cx="2813778" cy="40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7" tIns="45717" rIns="91437" bIns="45717">
            <a:spAutoFit/>
          </a:bodyPr>
          <a:lstStyle/>
          <a:p>
            <a:pPr>
              <a:defRPr/>
            </a:pPr>
            <a:r>
              <a:rPr lang="hu-H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Fokozott P eltávolítás</a:t>
            </a:r>
            <a:endParaRPr lang="en-GB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aphicFrame>
        <p:nvGraphicFramePr>
          <p:cNvPr id="19" name="Group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560228"/>
              </p:ext>
            </p:extLst>
          </p:nvPr>
        </p:nvGraphicFramePr>
        <p:xfrm>
          <a:off x="273018" y="2222654"/>
          <a:ext cx="5395219" cy="1378080"/>
        </p:xfrm>
        <a:graphic>
          <a:graphicData uri="http://schemas.openxmlformats.org/drawingml/2006/table">
            <a:tbl>
              <a:tblPr/>
              <a:tblGrid>
                <a:gridCol w="2753903"/>
                <a:gridCol w="699623"/>
                <a:gridCol w="647231"/>
                <a:gridCol w="647231"/>
                <a:gridCol w="647231"/>
              </a:tblGrid>
              <a:tr h="642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Szennyvíz eredetű P terhelés (tonna/év)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1980-85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2002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2012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2027 (cél)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67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Közvetlenül a tóba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30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0,9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</a:t>
                      </a:r>
                      <a:r>
                        <a:rPr kumimoji="0" lang="hu-H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67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Vízfolyásokon keresztül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45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9,7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5,8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14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445483" cy="864096"/>
          </a:xfrm>
        </p:spPr>
        <p:txBody>
          <a:bodyPr/>
          <a:lstStyle/>
          <a:p>
            <a:r>
              <a:rPr lang="hu-HU" dirty="0" smtClean="0"/>
              <a:t>Kistelepülések  (&lt; 2000 LE) szennyvízkezelése</a:t>
            </a:r>
            <a:endParaRPr lang="hu-HU" dirty="0"/>
          </a:p>
        </p:txBody>
      </p:sp>
      <p:pic>
        <p:nvPicPr>
          <p:cNvPr id="5" name="Kép 4" descr="C:\Users\monikatete\Desktop\Diploma\képek\csinál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10867"/>
            <a:ext cx="3673401" cy="222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C:\Users\monikatete\Desktop\Diploma\képek\IMG_67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10867"/>
            <a:ext cx="2880320" cy="2228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églalap 6"/>
          <p:cNvSpPr/>
          <p:nvPr/>
        </p:nvSpPr>
        <p:spPr>
          <a:xfrm>
            <a:off x="179511" y="1340768"/>
            <a:ext cx="87139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Kiemelt üdülőkörzet </a:t>
            </a:r>
            <a:r>
              <a:rPr lang="hu-HU" sz="2000" b="1" dirty="0" smtClean="0"/>
              <a:t>180 településből</a:t>
            </a:r>
            <a:r>
              <a:rPr lang="hu-HU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136 település a Szennyvíz Programhoz kapcsolódóan 2015-ig;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44 település a </a:t>
            </a:r>
            <a:r>
              <a:rPr lang="hu-HU" sz="2000" dirty="0" err="1" smtClean="0"/>
              <a:t>NMP-be</a:t>
            </a:r>
            <a:r>
              <a:rPr lang="hu-HU" sz="2000" dirty="0" smtClean="0"/>
              <a:t> </a:t>
            </a:r>
            <a:r>
              <a:rPr lang="hu-HU" sz="2000" dirty="0"/>
              <a:t>nem tartozik, ebből: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 smtClean="0"/>
              <a:t>11 </a:t>
            </a:r>
            <a:r>
              <a:rPr lang="hu-HU" sz="2000" dirty="0"/>
              <a:t>településen gyűjtőhálózat üzemel,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 smtClean="0"/>
              <a:t>5 </a:t>
            </a:r>
            <a:r>
              <a:rPr lang="hu-HU" sz="2000" dirty="0"/>
              <a:t>településen ROP keretében valósul meg a </a:t>
            </a:r>
            <a:r>
              <a:rPr lang="hu-HU" sz="2000" dirty="0" smtClean="0"/>
              <a:t>beruházás (</a:t>
            </a:r>
            <a:r>
              <a:rPr lang="hu-HU" sz="2000" dirty="0"/>
              <a:t>Balatonhenye, Köveskál, Mindszentkálla, </a:t>
            </a:r>
            <a:r>
              <a:rPr lang="hu-HU" sz="2000" dirty="0" smtClean="0"/>
              <a:t>Monoszló, Szentbékkálla</a:t>
            </a:r>
            <a:r>
              <a:rPr lang="hu-HU" sz="2000" dirty="0"/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 smtClean="0"/>
              <a:t>8 településen </a:t>
            </a:r>
            <a:r>
              <a:rPr lang="hu-HU" sz="2000" dirty="0"/>
              <a:t>megvalósult a beruházás a </a:t>
            </a:r>
            <a:r>
              <a:rPr lang="hu-HU" sz="2000" b="1" dirty="0" smtClean="0"/>
              <a:t>Balatoni Kistelepülések </a:t>
            </a:r>
            <a:r>
              <a:rPr lang="hu-HU" sz="2000" b="1" dirty="0"/>
              <a:t>Szennyvízkezelési Programjának</a:t>
            </a:r>
            <a:r>
              <a:rPr lang="hu-HU" sz="2000" dirty="0"/>
              <a:t> </a:t>
            </a:r>
            <a:r>
              <a:rPr lang="hu-HU" sz="2000" dirty="0" smtClean="0"/>
              <a:t>keretében (</a:t>
            </a:r>
            <a:r>
              <a:rPr lang="hu-HU" sz="2000" dirty="0"/>
              <a:t>Gétye, Nyim, Óbudavár, Balatoncsicsó, Dióskál, Szentjakabfa</a:t>
            </a:r>
            <a:r>
              <a:rPr lang="hu-HU" sz="2000" dirty="0" smtClean="0"/>
              <a:t>, Tagyon</a:t>
            </a:r>
            <a:r>
              <a:rPr lang="hu-HU" sz="2000" dirty="0"/>
              <a:t>, Salföld</a:t>
            </a:r>
            <a:r>
              <a:rPr lang="hu-HU" sz="2000" dirty="0" smtClean="0"/>
              <a:t>),</a:t>
            </a:r>
            <a:endParaRPr lang="hu-HU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 smtClean="0"/>
              <a:t>Hátralévő </a:t>
            </a:r>
            <a:r>
              <a:rPr lang="hu-HU" sz="2000" dirty="0"/>
              <a:t>feladat: 20 db településen - BKSZP (</a:t>
            </a:r>
            <a:r>
              <a:rPr lang="hu-HU" sz="2000" dirty="0" smtClean="0"/>
              <a:t>2018</a:t>
            </a:r>
            <a:r>
              <a:rPr lang="hu-HU" sz="2000" dirty="0"/>
              <a:t>)</a:t>
            </a:r>
          </a:p>
        </p:txBody>
      </p:sp>
      <p:pic>
        <p:nvPicPr>
          <p:cNvPr id="8" name="Kép 7" descr="C:\Users\monikatete\Desktop\Diploma\képek\pol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9" y="4510868"/>
            <a:ext cx="1531723" cy="2228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0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6938"/>
            <a:ext cx="9144000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860803"/>
            <a:ext cx="26050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" y="908050"/>
            <a:ext cx="4716463" cy="2711450"/>
            <a:chOff x="0" y="572"/>
            <a:chExt cx="2971" cy="1708"/>
          </a:xfrm>
        </p:grpSpPr>
        <p:pic>
          <p:nvPicPr>
            <p:cNvPr id="2458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72"/>
              <a:ext cx="2971" cy="1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6" name="Text Box 6"/>
            <p:cNvSpPr txBox="1">
              <a:spLocks noChangeArrowheads="1"/>
            </p:cNvSpPr>
            <p:nvPr/>
          </p:nvSpPr>
          <p:spPr bwMode="auto">
            <a:xfrm>
              <a:off x="113" y="663"/>
              <a:ext cx="43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b="1" dirty="0"/>
                <a:t>Zala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79838" y="3968750"/>
            <a:ext cx="5364162" cy="2889250"/>
            <a:chOff x="2381" y="2500"/>
            <a:chExt cx="3379" cy="1820"/>
          </a:xfrm>
        </p:grpSpPr>
        <p:pic>
          <p:nvPicPr>
            <p:cNvPr id="2458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b="23431"/>
            <a:stretch>
              <a:fillRect/>
            </a:stretch>
          </p:blipFill>
          <p:spPr bwMode="auto">
            <a:xfrm>
              <a:off x="2381" y="2518"/>
              <a:ext cx="3379" cy="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4" name="Text Box 7"/>
            <p:cNvSpPr txBox="1">
              <a:spLocks noChangeArrowheads="1"/>
            </p:cNvSpPr>
            <p:nvPr/>
          </p:nvSpPr>
          <p:spPr bwMode="auto">
            <a:xfrm>
              <a:off x="2426" y="2500"/>
              <a:ext cx="14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b="1" dirty="0"/>
                <a:t>Balaton közvetlen</a:t>
              </a:r>
            </a:p>
          </p:txBody>
        </p:sp>
      </p:grpSp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468313" y="71438"/>
            <a:ext cx="82296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7" rIns="91437" bIns="45717" anchor="ctr"/>
          <a:lstStyle/>
          <a:p>
            <a:pPr algn="ctr"/>
            <a:r>
              <a:rPr lang="hu-HU" sz="3200" b="1" dirty="0" smtClean="0">
                <a:solidFill>
                  <a:schemeClr val="bg1"/>
                </a:solidFill>
              </a:rPr>
              <a:t>TERÜLETHASZNÁLAT</a:t>
            </a:r>
            <a:endParaRPr lang="hu-H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0862" y="44624"/>
            <a:ext cx="8131578" cy="864096"/>
          </a:xfrm>
        </p:spPr>
        <p:txBody>
          <a:bodyPr>
            <a:normAutofit/>
          </a:bodyPr>
          <a:lstStyle/>
          <a:p>
            <a:r>
              <a:rPr lang="hu-HU" dirty="0"/>
              <a:t>diffúz terhelés: </a:t>
            </a:r>
            <a:r>
              <a:rPr lang="hu-HU" dirty="0" err="1" smtClean="0"/>
              <a:t>Moneris</a:t>
            </a:r>
            <a:r>
              <a:rPr lang="hu-HU" dirty="0" smtClean="0"/>
              <a:t> modell </a:t>
            </a:r>
            <a:r>
              <a:rPr lang="hu-HU" dirty="0"/>
              <a:t>eredményei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1269"/>
            <a:ext cx="4427984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392488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3491880" y="1412776"/>
            <a:ext cx="756084" cy="244827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7992380" y="1412776"/>
            <a:ext cx="756084" cy="244827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68" y="4055853"/>
            <a:ext cx="4411216" cy="275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55853"/>
            <a:ext cx="4392488" cy="274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4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</TotalTime>
  <Words>733</Words>
  <Application>Microsoft Office PowerPoint</Application>
  <PresentationFormat>Diavetítés a képernyőre (4:3 oldalarány)</PresentationFormat>
  <Paragraphs>127</Paragraphs>
  <Slides>18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3</vt:i4>
      </vt:variant>
      <vt:variant>
        <vt:lpstr>Diacímek</vt:lpstr>
      </vt:variant>
      <vt:variant>
        <vt:i4>18</vt:i4>
      </vt:variant>
    </vt:vector>
  </HeadingPairs>
  <TitlesOfParts>
    <vt:vector size="21" baseType="lpstr">
      <vt:lpstr>Office-téma</vt:lpstr>
      <vt:lpstr>1_Office-téma</vt:lpstr>
      <vt:lpstr>Alapértelmezett terv</vt:lpstr>
      <vt:lpstr>A BALATON RÉSZVÍZGYŰJTŐ - GAZDÁLKODÁSI TERV FELÜLVIZSGÁLATA   Az Országos Vízügyi Főigazgatóság ÉS A közép dunántúli vízügyi igazgatóság SZAKMAI FÓRUMA   Felszíni vizek minősége és terhelés csökkentési intézkedések a Balaton részvízgyűjtőn  Clement Adrienne (BME)</vt:lpstr>
      <vt:lpstr>ÖKOLÓGIAI ÁLLAPOT ÉS VÍZMINŐSÉG</vt:lpstr>
      <vt:lpstr>PowerPoint bemutató</vt:lpstr>
      <vt:lpstr>Tápanyagterhelés változása</vt:lpstr>
      <vt:lpstr>Kommunális Szennyvízbevezetések</vt:lpstr>
      <vt:lpstr>Kommunális Szennyvízbevezetések</vt:lpstr>
      <vt:lpstr>Kistelepülések  (&lt; 2000 LE) szennyvízkezelése</vt:lpstr>
      <vt:lpstr>PowerPoint bemutató</vt:lpstr>
      <vt:lpstr>diffúz terhelés: Moneris modell eredményei</vt:lpstr>
      <vt:lpstr>PowerPoint bemutató</vt:lpstr>
      <vt:lpstr>PowerPoint bemutató</vt:lpstr>
      <vt:lpstr>diffúz terhelés csökkentése</vt:lpstr>
      <vt:lpstr>PowerPoint bemutató</vt:lpstr>
      <vt:lpstr>Belterületi csapadékvíz</vt:lpstr>
      <vt:lpstr>Vízminőség javító kotrás  (lepelkotrás) a keszthelyi medencében</vt:lpstr>
      <vt:lpstr>Vízszintcsökkenés vízminőségi - ökológiai hatása</vt:lpstr>
      <vt:lpstr>PowerPoint bemutató</vt:lpstr>
      <vt:lpstr>KÖSZÖNÖM  A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Adrienne</cp:lastModifiedBy>
  <cp:revision>89</cp:revision>
  <dcterms:created xsi:type="dcterms:W3CDTF">2014-03-03T11:13:53Z</dcterms:created>
  <dcterms:modified xsi:type="dcterms:W3CDTF">2015-08-30T09:19:36Z</dcterms:modified>
</cp:coreProperties>
</file>